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77" r:id="rId2"/>
    <p:sldId id="292" r:id="rId3"/>
    <p:sldId id="321" r:id="rId4"/>
    <p:sldId id="357" r:id="rId5"/>
    <p:sldId id="366" r:id="rId6"/>
    <p:sldId id="358" r:id="rId7"/>
    <p:sldId id="335" r:id="rId8"/>
    <p:sldId id="399" r:id="rId9"/>
    <p:sldId id="352" r:id="rId10"/>
    <p:sldId id="338" r:id="rId11"/>
    <p:sldId id="342" r:id="rId12"/>
    <p:sldId id="353" r:id="rId13"/>
    <p:sldId id="333" r:id="rId14"/>
    <p:sldId id="348" r:id="rId15"/>
    <p:sldId id="363" r:id="rId16"/>
    <p:sldId id="365" r:id="rId17"/>
    <p:sldId id="367" r:id="rId18"/>
    <p:sldId id="362" r:id="rId19"/>
    <p:sldId id="354" r:id="rId20"/>
    <p:sldId id="349" r:id="rId21"/>
    <p:sldId id="370" r:id="rId22"/>
    <p:sldId id="377" r:id="rId23"/>
    <p:sldId id="400" r:id="rId24"/>
    <p:sldId id="382" r:id="rId25"/>
    <p:sldId id="383" r:id="rId26"/>
    <p:sldId id="388" r:id="rId27"/>
    <p:sldId id="389" r:id="rId28"/>
    <p:sldId id="390" r:id="rId29"/>
    <p:sldId id="392" r:id="rId30"/>
    <p:sldId id="361" r:id="rId31"/>
    <p:sldId id="394" r:id="rId32"/>
    <p:sldId id="395" r:id="rId33"/>
    <p:sldId id="396" r:id="rId34"/>
    <p:sldId id="397" r:id="rId35"/>
    <p:sldId id="398" r:id="rId36"/>
    <p:sldId id="355" r:id="rId37"/>
    <p:sldId id="368" r:id="rId38"/>
    <p:sldId id="369" r:id="rId39"/>
    <p:sldId id="290" r:id="rId40"/>
    <p:sldId id="36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74" autoAdjust="0"/>
    <p:restoredTop sz="87826" autoAdjust="0"/>
  </p:normalViewPr>
  <p:slideViewPr>
    <p:cSldViewPr snapToObjects="1">
      <p:cViewPr varScale="1">
        <p:scale>
          <a:sx n="84" d="100"/>
          <a:sy n="84" d="100"/>
        </p:scale>
        <p:origin x="-1560" y="-104"/>
      </p:cViewPr>
      <p:guideLst>
        <p:guide orient="horz" pos="144"/>
        <p:guide orient="horz" pos="1008"/>
        <p:guide orient="horz" pos="1584"/>
        <p:guide orient="horz" pos="4176"/>
        <p:guide orient="horz" pos="3312"/>
        <p:guide orient="horz" pos="432"/>
        <p:guide orient="horz" pos="3888"/>
        <p:guide orient="horz" pos="2496"/>
        <p:guide orient="horz" pos="2880"/>
        <p:guide orient="horz" pos="2160"/>
        <p:guide pos="144"/>
        <p:guide pos="1728"/>
        <p:guide pos="3456"/>
        <p:guide pos="4032"/>
        <p:guide pos="576"/>
        <p:guide pos="5184"/>
        <p:guide pos="5616"/>
        <p:guide pos="5472"/>
        <p:guide pos="28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E3A7C-4090-9A41-89FA-14C2686EC9DE}" type="datetimeFigureOut">
              <a:rPr lang="en-US" smtClean="0"/>
              <a:t>5/26/16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76441-60AA-444D-8753-B7870474B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14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0D72C-5781-FC4A-B594-3BFF6B5262A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441-60AA-444D-8753-B7870474B15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6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441-60AA-444D-8753-B7870474B15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6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441-60AA-444D-8753-B7870474B15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63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851168"/>
            <a:ext cx="7772400" cy="2743200"/>
          </a:xfrm>
        </p:spPr>
        <p:txBody>
          <a:bodyPr tIns="0" bIns="0" anchor="b"/>
          <a:lstStyle>
            <a:lvl1pPr algn="r">
              <a:lnSpc>
                <a:spcPts val="6400"/>
              </a:lnSpc>
              <a:defRPr sz="720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0" y="3849624"/>
            <a:ext cx="5943600" cy="1408176"/>
          </a:xfrm>
        </p:spPr>
        <p:txBody>
          <a:bodyPr tIns="0" bIns="0" anchor="t">
            <a:normAutofit/>
          </a:bodyPr>
          <a:lstStyle>
            <a:lvl1pPr marL="0" indent="0" algn="r">
              <a:lnSpc>
                <a:spcPts val="3000"/>
              </a:lnSpc>
              <a:spcBef>
                <a:spcPts val="0"/>
              </a:spcBef>
              <a:buNone/>
              <a:defRPr sz="2800" b="0" i="1" baseline="0">
                <a:solidFill>
                  <a:schemeClr val="accent1"/>
                </a:solidFill>
                <a:latin typeface="Merriweather Sans Italic"/>
                <a:cs typeface="Merriweather Sans Ital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5257800"/>
            <a:ext cx="4114800" cy="1371600"/>
          </a:xfrm>
        </p:spPr>
        <p:txBody>
          <a:bodyPr>
            <a:normAutofit/>
          </a:bodyPr>
          <a:lstStyle>
            <a:lvl1pPr marL="0" indent="0" algn="r">
              <a:lnSpc>
                <a:spcPts val="2100"/>
              </a:lnSpc>
              <a:spcBef>
                <a:spcPts val="0"/>
              </a:spcBef>
              <a:buNone/>
              <a:defRPr sz="1800" baseline="0">
                <a:latin typeface="Merriweather Sans Regular"/>
                <a:cs typeface="Merriweather Sans Regular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Metadata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859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 Lich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3657600"/>
          </a:xfrm>
        </p:spPr>
        <p:txBody>
          <a:bodyPr anchor="t"/>
          <a:lstStyle>
            <a:lvl1pPr algn="l">
              <a:defRPr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877824"/>
            <a:ext cx="5943600" cy="1408176"/>
          </a:xfrm>
        </p:spPr>
        <p:txBody>
          <a:bodyPr tIns="0" bIns="0" anchor="t">
            <a:norm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800" b="0" i="0" baseline="0">
                <a:solidFill>
                  <a:schemeClr val="bg2">
                    <a:lumMod val="75000"/>
                  </a:schemeClr>
                </a:solidFill>
                <a:latin typeface="+mn-lt"/>
                <a:cs typeface="Source Sans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ROADMAP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8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 Te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3657600"/>
          </a:xfrm>
        </p:spPr>
        <p:txBody>
          <a:bodyPr anchor="t"/>
          <a:lstStyle>
            <a:lvl1pPr algn="l">
              <a:defRPr b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877824"/>
            <a:ext cx="5943600" cy="1408176"/>
          </a:xfrm>
        </p:spPr>
        <p:txBody>
          <a:bodyPr tIns="0" bIns="0" anchor="t">
            <a:norm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800" b="0" i="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Source Sans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ROADMAP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951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 Sienn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9509" y="2514600"/>
            <a:ext cx="8227291" cy="3657600"/>
          </a:xfrm>
        </p:spPr>
        <p:txBody>
          <a:bodyPr anchor="t"/>
          <a:lstStyle>
            <a:lvl1pPr algn="l">
              <a:defRPr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9509" y="877824"/>
            <a:ext cx="5943600" cy="1408176"/>
          </a:xfrm>
        </p:spPr>
        <p:txBody>
          <a:bodyPr tIns="0" bIns="0" anchor="t">
            <a:norm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800" b="0" i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Source Sans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ROADMAP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30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284" y="2286000"/>
            <a:ext cx="8687432" cy="2286000"/>
          </a:xfrm>
        </p:spPr>
        <p:txBody>
          <a:bodyPr anchor="ctr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228284" y="6495574"/>
            <a:ext cx="2591432" cy="22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CBA57A-B346-3346-8390-49F9D885B212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5283" y="6495574"/>
            <a:ext cx="3516943" cy="22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24284" y="6495574"/>
            <a:ext cx="2591432" cy="22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F5533D-132E-A941-B677-55D0752B8F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30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ch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284" y="2286000"/>
            <a:ext cx="8687432" cy="2286000"/>
          </a:xfrm>
        </p:spPr>
        <p:txBody>
          <a:bodyPr anchor="ctr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228284" y="6495574"/>
            <a:ext cx="2591432" cy="22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CBA57A-B346-3346-8390-49F9D885B212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5283" y="6495574"/>
            <a:ext cx="3516943" cy="22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24284" y="6495574"/>
            <a:ext cx="2591432" cy="22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F5533D-132E-A941-B677-55D0752B8F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51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eal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4" y="2286000"/>
            <a:ext cx="8687432" cy="2286000"/>
          </a:xfrm>
        </p:spPr>
        <p:txBody>
          <a:bodyPr anchor="ctr"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FD1C4"/>
                </a:solidFill>
              </a:defRPr>
            </a:lvl1pPr>
          </a:lstStyle>
          <a:p>
            <a:fld id="{0CCBA57A-B346-3346-8390-49F9D885B212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BFD1C4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FD1C4"/>
                </a:solidFill>
              </a:defRPr>
            </a:lvl1pPr>
          </a:lstStyle>
          <a:p>
            <a:fld id="{E3F5533D-132E-A941-B677-55D0752B8F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0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enna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284" y="2286000"/>
            <a:ext cx="8687432" cy="2286000"/>
          </a:xfrm>
        </p:spPr>
        <p:txBody>
          <a:bodyPr anchor="ctr"/>
          <a:lstStyle>
            <a:lvl1pPr algn="ctr">
              <a:defRPr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228284" y="6495574"/>
            <a:ext cx="2591432" cy="225901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0CCBA57A-B346-3346-8390-49F9D885B212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5283" y="6495574"/>
            <a:ext cx="3516943" cy="225901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24284" y="6495574"/>
            <a:ext cx="2591432" cy="225901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E3F5533D-132E-A941-B677-55D0752B8F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05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284" y="2286000"/>
            <a:ext cx="8687432" cy="2286000"/>
          </a:xfrm>
        </p:spPr>
        <p:txBody>
          <a:bodyPr anchor="ctr"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228284" y="6495574"/>
            <a:ext cx="2591432" cy="225901"/>
          </a:xfrm>
        </p:spPr>
        <p:txBody>
          <a:bodyPr/>
          <a:lstStyle>
            <a:lvl1pPr>
              <a:defRPr>
                <a:solidFill>
                  <a:srgbClr val="BFD1C4"/>
                </a:solidFill>
              </a:defRPr>
            </a:lvl1pPr>
          </a:lstStyle>
          <a:p>
            <a:fld id="{0CCBA57A-B346-3346-8390-49F9D885B212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5283" y="6495574"/>
            <a:ext cx="3516943" cy="225901"/>
          </a:xfrm>
        </p:spPr>
        <p:txBody>
          <a:bodyPr/>
          <a:lstStyle>
            <a:lvl1pPr>
              <a:defRPr>
                <a:solidFill>
                  <a:srgbClr val="BFD1C4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24284" y="6495574"/>
            <a:ext cx="2591432" cy="225901"/>
          </a:xfrm>
        </p:spPr>
        <p:txBody>
          <a:bodyPr/>
          <a:lstStyle>
            <a:lvl1pPr>
              <a:defRPr>
                <a:solidFill>
                  <a:srgbClr val="BFD1C4"/>
                </a:solidFill>
              </a:defRPr>
            </a:lvl1pPr>
          </a:lstStyle>
          <a:p>
            <a:fld id="{E3F5533D-132E-A941-B677-55D0752B8F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6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5539-718D-4C47-B757-AB216D2F03C9}" type="datetimeFigureOut">
              <a:rPr lang="en-US" smtClean="0"/>
              <a:pPr/>
              <a:t>5/26/16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3943-999F-0F46-9080-C0E6CF3A23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36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5539-718D-4C47-B757-AB216D2F03C9}" type="datetimeFigureOut">
              <a:rPr lang="en-US" smtClean="0"/>
              <a:pPr/>
              <a:t>5/26/16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3943-999F-0F46-9080-C0E6CF3A23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09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ichen"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851168"/>
            <a:ext cx="7772400" cy="2743200"/>
          </a:xfrm>
        </p:spPr>
        <p:txBody>
          <a:bodyPr tIns="0" bIns="0" anchor="b"/>
          <a:lstStyle>
            <a:lvl1pPr algn="r">
              <a:lnSpc>
                <a:spcPts val="6400"/>
              </a:lnSpc>
              <a:defRPr sz="720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8" name="Picture 7" descr="ft20_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0" y="228599"/>
            <a:ext cx="2741152" cy="62256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15270" y="6475512"/>
            <a:ext cx="1539226" cy="15388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l"/>
            <a:r>
              <a:rPr lang="en-US" sz="1000" b="0" i="1" dirty="0" smtClean="0">
                <a:solidFill>
                  <a:schemeClr val="tx2">
                    <a:lumMod val="75000"/>
                  </a:schemeClr>
                </a:solidFill>
                <a:latin typeface="Merriweather Sans Regular"/>
                <a:cs typeface="Merriweather Sans Regular"/>
              </a:rPr>
              <a:t>http://fasterthan20.com/</a:t>
            </a:r>
            <a:endParaRPr lang="en-US" sz="1000" b="0" i="1" dirty="0">
              <a:solidFill>
                <a:schemeClr val="tx2">
                  <a:lumMod val="75000"/>
                </a:schemeClr>
              </a:solidFill>
              <a:latin typeface="Merriweather Sans Regular"/>
              <a:cs typeface="Merriweather Sans Regular"/>
            </a:endParaRP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5257800"/>
            <a:ext cx="4114800" cy="1371600"/>
          </a:xfrm>
        </p:spPr>
        <p:txBody>
          <a:bodyPr>
            <a:normAutofit/>
          </a:bodyPr>
          <a:lstStyle>
            <a:lvl1pPr marL="0" indent="0" algn="r">
              <a:lnSpc>
                <a:spcPts val="2100"/>
              </a:lnSpc>
              <a:spcBef>
                <a:spcPts val="0"/>
              </a:spcBef>
              <a:buNone/>
              <a:defRPr sz="18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Metadata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685800" y="2438400"/>
            <a:ext cx="3581400" cy="3364104"/>
            <a:chOff x="-1073351" y="2514600"/>
            <a:chExt cx="3893853" cy="3657600"/>
          </a:xfrm>
        </p:grpSpPr>
        <p:pic>
          <p:nvPicPr>
            <p:cNvPr id="12" name="Picture 11" descr="ft20_avatar.eps"/>
            <p:cNvPicPr>
              <a:picLocks noChangeAspect="1"/>
            </p:cNvPicPr>
            <p:nvPr/>
          </p:nvPicPr>
          <p:blipFill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3351" y="3563849"/>
              <a:ext cx="2608351" cy="2608351"/>
            </a:xfrm>
            <a:prstGeom prst="rect">
              <a:avLst/>
            </a:prstGeom>
          </p:spPr>
        </p:pic>
        <p:pic>
          <p:nvPicPr>
            <p:cNvPr id="13" name="Picture 12" descr="ft20_avatar.eps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151" y="2514600"/>
              <a:ext cx="2608351" cy="2608351"/>
            </a:xfrm>
            <a:prstGeom prst="rect">
              <a:avLst/>
            </a:prstGeom>
          </p:spPr>
        </p:pic>
      </p:grp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0" y="3849624"/>
            <a:ext cx="5943600" cy="1408176"/>
          </a:xfrm>
        </p:spPr>
        <p:txBody>
          <a:bodyPr tIns="0" bIns="0" anchor="t">
            <a:normAutofit/>
          </a:bodyPr>
          <a:lstStyle>
            <a:lvl1pPr marL="0" indent="0" algn="r">
              <a:lnSpc>
                <a:spcPts val="3000"/>
              </a:lnSpc>
              <a:spcBef>
                <a:spcPts val="0"/>
              </a:spcBef>
              <a:buNone/>
              <a:defRPr sz="2800" b="0" i="1" baseline="0">
                <a:solidFill>
                  <a:schemeClr val="accent1"/>
                </a:solidFill>
                <a:latin typeface="+mn-lt"/>
                <a:cs typeface="Source Sans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217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pporting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2073100"/>
            <a:ext cx="8520599" cy="2622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000"/>
            </a:lvl1pPr>
            <a:lvl2pPr lvl="1" algn="ctr" rtl="0">
              <a:spcBef>
                <a:spcPts val="0"/>
              </a:spcBef>
              <a:buSzPct val="100000"/>
              <a:defRPr sz="3000"/>
            </a:lvl2pPr>
            <a:lvl3pPr lvl="2" algn="ctr" rtl="0">
              <a:spcBef>
                <a:spcPts val="0"/>
              </a:spcBef>
              <a:buSzPct val="100000"/>
              <a:defRPr sz="3000"/>
            </a:lvl3pPr>
            <a:lvl4pPr lvl="3" algn="ctr" rtl="0">
              <a:spcBef>
                <a:spcPts val="0"/>
              </a:spcBef>
              <a:buSzPct val="100000"/>
              <a:defRPr sz="3000"/>
            </a:lvl4pPr>
            <a:lvl5pPr lvl="4" algn="ctr" rtl="0">
              <a:spcBef>
                <a:spcPts val="0"/>
              </a:spcBef>
              <a:buSzPct val="100000"/>
              <a:defRPr sz="3000"/>
            </a:lvl5pPr>
            <a:lvl6pPr lvl="5" algn="ctr" rtl="0">
              <a:spcBef>
                <a:spcPts val="0"/>
              </a:spcBef>
              <a:buSzPct val="100000"/>
              <a:defRPr sz="3000"/>
            </a:lvl6pPr>
            <a:lvl7pPr lvl="6" algn="ctr" rtl="0">
              <a:spcBef>
                <a:spcPts val="0"/>
              </a:spcBef>
              <a:buSzPct val="100000"/>
              <a:defRPr sz="3000"/>
            </a:lvl7pPr>
            <a:lvl8pPr lvl="7" algn="ctr" rtl="0">
              <a:spcBef>
                <a:spcPts val="0"/>
              </a:spcBef>
              <a:buSzPct val="100000"/>
              <a:defRPr sz="3000"/>
            </a:lvl8pPr>
            <a:lvl9pPr lvl="8" algn="ctr" rtl="0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714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al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851168"/>
            <a:ext cx="7772400" cy="2743200"/>
          </a:xfrm>
        </p:spPr>
        <p:txBody>
          <a:bodyPr tIns="0" bIns="0" anchor="b"/>
          <a:lstStyle>
            <a:lvl1pPr algn="r">
              <a:lnSpc>
                <a:spcPts val="6400"/>
              </a:lnSpc>
              <a:defRPr sz="72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7" name="Picture 6" descr="ft20_logo.eps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0" y="228599"/>
            <a:ext cx="2741152" cy="6225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 userDrawn="1"/>
        </p:nvSpPr>
        <p:spPr>
          <a:xfrm>
            <a:off x="215270" y="6475512"/>
            <a:ext cx="1539226" cy="15388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l"/>
            <a:r>
              <a:rPr lang="en-US" sz="1000" b="0" i="1" dirty="0" smtClean="0">
                <a:solidFill>
                  <a:schemeClr val="tx2">
                    <a:lumMod val="75000"/>
                  </a:schemeClr>
                </a:solidFill>
                <a:latin typeface="Merriweather Sans Regular"/>
                <a:cs typeface="Merriweather Sans Regular"/>
              </a:rPr>
              <a:t>http://fasterthan20.com/</a:t>
            </a:r>
            <a:endParaRPr lang="en-US" sz="1000" b="0" i="1" dirty="0">
              <a:solidFill>
                <a:schemeClr val="tx2">
                  <a:lumMod val="75000"/>
                </a:schemeClr>
              </a:solidFill>
              <a:latin typeface="Merriweather Sans Regular"/>
              <a:cs typeface="Merriweather Sans Regular"/>
            </a:endParaRP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5257800"/>
            <a:ext cx="4114800" cy="1371600"/>
          </a:xfrm>
        </p:spPr>
        <p:txBody>
          <a:bodyPr>
            <a:normAutofit/>
          </a:bodyPr>
          <a:lstStyle>
            <a:lvl1pPr marL="0" indent="0" algn="r">
              <a:lnSpc>
                <a:spcPts val="21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Metadata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685800" y="2438400"/>
            <a:ext cx="3581400" cy="3364104"/>
            <a:chOff x="-1073351" y="2514600"/>
            <a:chExt cx="3893853" cy="3657600"/>
          </a:xfrm>
        </p:grpSpPr>
        <p:pic>
          <p:nvPicPr>
            <p:cNvPr id="11" name="Picture 10" descr="ft20_avatar.eps"/>
            <p:cNvPicPr>
              <a:picLocks noChangeAspect="1"/>
            </p:cNvPicPr>
            <p:nvPr/>
          </p:nvPicPr>
          <p:blipFill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3351" y="3563849"/>
              <a:ext cx="2608351" cy="2608351"/>
            </a:xfrm>
            <a:prstGeom prst="rect">
              <a:avLst/>
            </a:prstGeom>
          </p:spPr>
        </p:pic>
        <p:pic>
          <p:nvPicPr>
            <p:cNvPr id="12" name="Picture 11" descr="ft20_avatar.eps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151" y="2514600"/>
              <a:ext cx="2608351" cy="2608351"/>
            </a:xfrm>
            <a:prstGeom prst="rect">
              <a:avLst/>
            </a:prstGeom>
          </p:spPr>
        </p:pic>
      </p:grp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0" y="3849624"/>
            <a:ext cx="5943600" cy="1408176"/>
          </a:xfrm>
        </p:spPr>
        <p:txBody>
          <a:bodyPr tIns="0" bIns="0" anchor="t">
            <a:normAutofit/>
          </a:bodyPr>
          <a:lstStyle>
            <a:lvl1pPr marL="0" indent="0" algn="r">
              <a:lnSpc>
                <a:spcPts val="3000"/>
              </a:lnSpc>
              <a:spcBef>
                <a:spcPts val="0"/>
              </a:spcBef>
              <a:buNone/>
              <a:defRPr sz="2800" b="0" i="1" baseline="0">
                <a:solidFill>
                  <a:schemeClr val="tx2"/>
                </a:solidFill>
                <a:latin typeface="+mn-lt"/>
                <a:cs typeface="Source Sans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228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ienn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838200"/>
            <a:ext cx="7772400" cy="2743200"/>
          </a:xfrm>
        </p:spPr>
        <p:txBody>
          <a:bodyPr tIns="0" bIns="0" anchor="b"/>
          <a:lstStyle>
            <a:lvl1pPr algn="r">
              <a:lnSpc>
                <a:spcPts val="6400"/>
              </a:lnSpc>
              <a:defRPr sz="720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7" name="Picture 6" descr="ft20_logo.eps"/>
          <p:cNvPicPr>
            <a:picLocks noChangeAspect="1"/>
          </p:cNvPicPr>
          <p:nvPr userDrawn="1"/>
        </p:nvPicPr>
        <p:blipFill>
          <a:blip r:embed="rId2">
            <a:biLevel thresh="75000"/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0" y="228599"/>
            <a:ext cx="2741152" cy="62256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15270" y="6475512"/>
            <a:ext cx="1539226" cy="15388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l"/>
            <a:r>
              <a:rPr lang="en-US" sz="10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Merriweather Sans Regular"/>
                <a:cs typeface="Merriweather Sans Regular"/>
              </a:rPr>
              <a:t>http://fasterthan20.com/</a:t>
            </a:r>
            <a:endParaRPr lang="en-US" sz="1000" b="0" i="1" dirty="0">
              <a:solidFill>
                <a:schemeClr val="accent1">
                  <a:lumMod val="40000"/>
                  <a:lumOff val="60000"/>
                </a:schemeClr>
              </a:solidFill>
              <a:latin typeface="Merriweather Sans Regular"/>
              <a:cs typeface="Merriweather Sans Regular"/>
            </a:endParaRP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5257800"/>
            <a:ext cx="4114800" cy="1371600"/>
          </a:xfrm>
        </p:spPr>
        <p:txBody>
          <a:bodyPr>
            <a:normAutofit/>
          </a:bodyPr>
          <a:lstStyle>
            <a:lvl1pPr marL="0" indent="0" algn="r">
              <a:lnSpc>
                <a:spcPts val="21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Metadata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685800" y="2438400"/>
            <a:ext cx="3581400" cy="3364104"/>
            <a:chOff x="-1073351" y="2514600"/>
            <a:chExt cx="3893853" cy="3657600"/>
          </a:xfrm>
        </p:grpSpPr>
        <p:pic>
          <p:nvPicPr>
            <p:cNvPr id="11" name="Picture 10" descr="ft20_avatar.eps"/>
            <p:cNvPicPr>
              <a:picLocks noChangeAspect="1"/>
            </p:cNvPicPr>
            <p:nvPr/>
          </p:nvPicPr>
          <p:blipFill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3351" y="3563849"/>
              <a:ext cx="2608351" cy="2608351"/>
            </a:xfrm>
            <a:prstGeom prst="rect">
              <a:avLst/>
            </a:prstGeom>
          </p:spPr>
        </p:pic>
        <p:pic>
          <p:nvPicPr>
            <p:cNvPr id="12" name="Picture 11" descr="ft20_avatar.eps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151" y="2514600"/>
              <a:ext cx="2608351" cy="2608351"/>
            </a:xfrm>
            <a:prstGeom prst="rect">
              <a:avLst/>
            </a:prstGeom>
          </p:spPr>
        </p:pic>
      </p:grp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0" y="3849624"/>
            <a:ext cx="5943600" cy="1408176"/>
          </a:xfrm>
        </p:spPr>
        <p:txBody>
          <a:bodyPr tIns="0" bIns="0" anchor="t">
            <a:normAutofit/>
          </a:bodyPr>
          <a:lstStyle>
            <a:lvl1pPr marL="0" indent="0" algn="r">
              <a:lnSpc>
                <a:spcPts val="3000"/>
              </a:lnSpc>
              <a:spcBef>
                <a:spcPts val="0"/>
              </a:spcBef>
              <a:buNone/>
              <a:defRPr sz="2800" b="0" i="1" baseline="0">
                <a:solidFill>
                  <a:schemeClr val="bg1"/>
                </a:solidFill>
                <a:latin typeface="+mn-lt"/>
                <a:cs typeface="Source Sans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1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Gra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851168"/>
            <a:ext cx="7772400" cy="2743200"/>
          </a:xfrm>
        </p:spPr>
        <p:txBody>
          <a:bodyPr tIns="0" bIns="0" anchor="b"/>
          <a:lstStyle>
            <a:lvl1pPr algn="r">
              <a:lnSpc>
                <a:spcPts val="6400"/>
              </a:lnSpc>
              <a:defRPr sz="7200" spc="-1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8" name="Picture 7" descr="ft20_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0" y="228599"/>
            <a:ext cx="2741152" cy="62256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15270" y="6475512"/>
            <a:ext cx="1539226" cy="15388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l"/>
            <a:r>
              <a:rPr lang="en-US" sz="1000" b="0" i="1" dirty="0" smtClean="0">
                <a:solidFill>
                  <a:schemeClr val="tx2">
                    <a:lumMod val="75000"/>
                  </a:schemeClr>
                </a:solidFill>
                <a:latin typeface="Merriweather Sans Regular"/>
                <a:cs typeface="Merriweather Sans Regular"/>
              </a:rPr>
              <a:t>http://fasterthan20.com/</a:t>
            </a:r>
            <a:endParaRPr lang="en-US" sz="1000" b="0" i="1" dirty="0">
              <a:solidFill>
                <a:schemeClr val="tx2">
                  <a:lumMod val="75000"/>
                </a:schemeClr>
              </a:solidFill>
              <a:latin typeface="Merriweather Sans Regular"/>
              <a:cs typeface="Merriweather Sans Regular"/>
            </a:endParaRP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5257800"/>
            <a:ext cx="4114800" cy="1371600"/>
          </a:xfrm>
        </p:spPr>
        <p:txBody>
          <a:bodyPr>
            <a:normAutofit/>
          </a:bodyPr>
          <a:lstStyle>
            <a:lvl1pPr marL="0" indent="0" algn="r">
              <a:lnSpc>
                <a:spcPts val="2100"/>
              </a:lnSpc>
              <a:spcBef>
                <a:spcPts val="0"/>
              </a:spcBef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Metadata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685800" y="2438400"/>
            <a:ext cx="3581400" cy="3364104"/>
            <a:chOff x="-1073351" y="2514600"/>
            <a:chExt cx="3893853" cy="3657600"/>
          </a:xfrm>
        </p:grpSpPr>
        <p:pic>
          <p:nvPicPr>
            <p:cNvPr id="12" name="Picture 11" descr="ft20_avatar.eps"/>
            <p:cNvPicPr>
              <a:picLocks noChangeAspect="1"/>
            </p:cNvPicPr>
            <p:nvPr/>
          </p:nvPicPr>
          <p:blipFill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3351" y="3563849"/>
              <a:ext cx="2608351" cy="2608351"/>
            </a:xfrm>
            <a:prstGeom prst="rect">
              <a:avLst/>
            </a:prstGeom>
          </p:spPr>
        </p:pic>
        <p:pic>
          <p:nvPicPr>
            <p:cNvPr id="13" name="Picture 12" descr="ft20_avatar.eps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151" y="2514600"/>
              <a:ext cx="2608351" cy="2608351"/>
            </a:xfrm>
            <a:prstGeom prst="rect">
              <a:avLst/>
            </a:prstGeom>
          </p:spPr>
        </p:pic>
      </p:grp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0" y="3849624"/>
            <a:ext cx="5943600" cy="1408176"/>
          </a:xfrm>
        </p:spPr>
        <p:txBody>
          <a:bodyPr tIns="0" bIns="0" anchor="t">
            <a:normAutofit/>
          </a:bodyPr>
          <a:lstStyle>
            <a:lvl1pPr marL="0" indent="0" algn="r">
              <a:lnSpc>
                <a:spcPts val="3000"/>
              </a:lnSpc>
              <a:spcBef>
                <a:spcPts val="0"/>
              </a:spcBef>
              <a:buNone/>
              <a:defRPr sz="2800" b="0" i="1" baseline="0">
                <a:solidFill>
                  <a:schemeClr val="accent1"/>
                </a:solidFill>
                <a:latin typeface="+mn-lt"/>
                <a:cs typeface="Source Sans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091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57A-B346-3346-8390-49F9D885B212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5533D-132E-A941-B677-55D0752B8F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28600" y="1600200"/>
            <a:ext cx="8686800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10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57A-B346-3346-8390-49F9D885B212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5533D-132E-A941-B677-55D0752B8F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228284" y="1600200"/>
            <a:ext cx="4115116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4115116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4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4" y="5727224"/>
            <a:ext cx="8687432" cy="768350"/>
          </a:xfrm>
        </p:spPr>
        <p:txBody>
          <a:bodyPr lIns="182880" tIns="0" rIns="0" bIns="0" anchor="ctr"/>
          <a:lstStyle>
            <a:lvl1pPr algn="ctr">
              <a:lnSpc>
                <a:spcPts val="3000"/>
              </a:lnSpc>
              <a:defRPr sz="2400" b="0" i="1">
                <a:latin typeface="+mn-lt"/>
                <a:cs typeface="Merriweather Sans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57A-B346-3346-8390-49F9D885B212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5533D-132E-A941-B677-55D0752B8F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05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3657600"/>
          </a:xfrm>
        </p:spPr>
        <p:txBody>
          <a:bodyPr anchor="t"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877824"/>
            <a:ext cx="5943600" cy="1408176"/>
          </a:xfrm>
        </p:spPr>
        <p:txBody>
          <a:bodyPr tIns="0" bIns="0" anchor="t">
            <a:norm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800" b="0" i="0" baseline="0">
                <a:solidFill>
                  <a:schemeClr val="bg2"/>
                </a:solidFill>
                <a:latin typeface="+mn-lt"/>
                <a:cs typeface="Source Sans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ROADMAP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00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284" y="228600"/>
            <a:ext cx="868743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284" y="1600200"/>
            <a:ext cx="8687432" cy="4895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284" y="6495574"/>
            <a:ext cx="2591432" cy="225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BA57A-B346-3346-8390-49F9D885B212}" type="datetimeFigureOut">
              <a:rPr lang="en-US" smtClean="0"/>
              <a:pPr/>
              <a:t>5/26/16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5283" y="6495574"/>
            <a:ext cx="3516943" cy="225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24284" y="6495574"/>
            <a:ext cx="2591432" cy="225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5533D-132E-A941-B677-55D0752B8F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4" r:id="rId3"/>
    <p:sldLayoutId id="2147483665" r:id="rId4"/>
    <p:sldLayoutId id="2147483662" r:id="rId5"/>
    <p:sldLayoutId id="2147483663" r:id="rId6"/>
    <p:sldLayoutId id="2147483666" r:id="rId7"/>
    <p:sldLayoutId id="2147483660" r:id="rId8"/>
    <p:sldLayoutId id="2147483656" r:id="rId9"/>
    <p:sldLayoutId id="2147483669" r:id="rId10"/>
    <p:sldLayoutId id="2147483668" r:id="rId11"/>
    <p:sldLayoutId id="2147483670" r:id="rId12"/>
    <p:sldLayoutId id="2147483667" r:id="rId13"/>
    <p:sldLayoutId id="2147483653" r:id="rId14"/>
    <p:sldLayoutId id="2147483651" r:id="rId15"/>
    <p:sldLayoutId id="2147483652" r:id="rId16"/>
    <p:sldLayoutId id="2147483657" r:id="rId17"/>
    <p:sldLayoutId id="2147483671" r:id="rId18"/>
    <p:sldLayoutId id="2147483672" r:id="rId19"/>
    <p:sldLayoutId id="2147483673" r:id="rId20"/>
  </p:sldLayoutIdLst>
  <p:txStyles>
    <p:titleStyle>
      <a:lvl1pPr algn="l" defTabSz="457200" rtl="0" eaLnBrk="1" latinLnBrk="0" hangingPunct="1">
        <a:lnSpc>
          <a:spcPts val="4800"/>
        </a:lnSpc>
        <a:spcBef>
          <a:spcPct val="0"/>
        </a:spcBef>
        <a:buNone/>
        <a:defRPr sz="4800" b="0" i="0" kern="1200" spc="-100">
          <a:solidFill>
            <a:schemeClr val="tx1"/>
          </a:solidFill>
          <a:latin typeface="+mj-lt"/>
          <a:ea typeface="+mj-ea"/>
          <a:cs typeface="Signika Semibold"/>
        </a:defRPr>
      </a:lvl1pPr>
    </p:titleStyle>
    <p:bodyStyle>
      <a:lvl1pPr marL="342900" indent="-342900" algn="l" defTabSz="457200" rtl="0" eaLnBrk="1" latinLnBrk="0" hangingPunct="1">
        <a:lnSpc>
          <a:spcPts val="2100"/>
        </a:lnSpc>
        <a:spcBef>
          <a:spcPts val="0"/>
        </a:spcBef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erriweather Sans Light"/>
        </a:defRPr>
      </a:lvl1pPr>
      <a:lvl2pPr marL="742950" indent="-285750" algn="l" defTabSz="457200" rtl="0" eaLnBrk="1" latinLnBrk="0" hangingPunct="1">
        <a:lnSpc>
          <a:spcPts val="2100"/>
        </a:lnSpc>
        <a:spcBef>
          <a:spcPts val="0"/>
        </a:spcBef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erriweather Sans Light"/>
        </a:defRPr>
      </a:lvl2pPr>
      <a:lvl3pPr marL="1143000" indent="-228600" algn="l" defTabSz="457200" rtl="0" eaLnBrk="1" latinLnBrk="0" hangingPunct="1">
        <a:lnSpc>
          <a:spcPts val="2100"/>
        </a:lnSpc>
        <a:spcBef>
          <a:spcPts val="0"/>
        </a:spcBef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erriweather Sans Light"/>
        </a:defRPr>
      </a:lvl3pPr>
      <a:lvl4pPr marL="1600200" indent="-228600" algn="l" defTabSz="457200" rtl="0" eaLnBrk="1" latinLnBrk="0" hangingPunct="1">
        <a:lnSpc>
          <a:spcPts val="2100"/>
        </a:lnSpc>
        <a:spcBef>
          <a:spcPts val="0"/>
        </a:spcBef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erriweather Sans Light"/>
        </a:defRPr>
      </a:lvl4pPr>
      <a:lvl5pPr marL="2057400" indent="-228600" algn="l" defTabSz="457200" rtl="0" eaLnBrk="1" latinLnBrk="0" hangingPunct="1">
        <a:lnSpc>
          <a:spcPts val="2100"/>
        </a:lnSpc>
        <a:spcBef>
          <a:spcPts val="0"/>
        </a:spcBef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erriweather Sans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20" Type="http://schemas.openxmlformats.org/officeDocument/2006/relationships/image" Target="../media/image79.png"/><Relationship Id="rId21" Type="http://schemas.openxmlformats.org/officeDocument/2006/relationships/image" Target="../media/image80.png"/><Relationship Id="rId22" Type="http://schemas.openxmlformats.org/officeDocument/2006/relationships/image" Target="../media/image81.png"/><Relationship Id="rId23" Type="http://schemas.openxmlformats.org/officeDocument/2006/relationships/image" Target="../media/image82.png"/><Relationship Id="rId24" Type="http://schemas.openxmlformats.org/officeDocument/2006/relationships/image" Target="../media/image83.png"/><Relationship Id="rId25" Type="http://schemas.openxmlformats.org/officeDocument/2006/relationships/image" Target="../media/image84.png"/><Relationship Id="rId26" Type="http://schemas.openxmlformats.org/officeDocument/2006/relationships/image" Target="../media/image85.png"/><Relationship Id="rId10" Type="http://schemas.openxmlformats.org/officeDocument/2006/relationships/image" Target="../media/image69.png"/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Relationship Id="rId15" Type="http://schemas.openxmlformats.org/officeDocument/2006/relationships/image" Target="../media/image74.png"/><Relationship Id="rId16" Type="http://schemas.openxmlformats.org/officeDocument/2006/relationships/image" Target="../media/image75.png"/><Relationship Id="rId17" Type="http://schemas.openxmlformats.org/officeDocument/2006/relationships/image" Target="../media/image76.png"/><Relationship Id="rId18" Type="http://schemas.openxmlformats.org/officeDocument/2006/relationships/image" Target="../media/image77.png"/><Relationship Id="rId19" Type="http://schemas.openxmlformats.org/officeDocument/2006/relationships/image" Target="../media/image78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jpg"/><Relationship Id="rId3" Type="http://schemas.openxmlformats.org/officeDocument/2006/relationships/image" Target="../media/image9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jpg"/><Relationship Id="rId3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8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jpg"/><Relationship Id="rId3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stproject.org/" TargetMode="External"/><Relationship Id="rId4" Type="http://schemas.openxmlformats.org/officeDocument/2006/relationships/hyperlink" Target="mailto:eekim@fasterthan20.com" TargetMode="External"/><Relationship Id="rId5" Type="http://schemas.openxmlformats.org/officeDocument/2006/relationships/hyperlink" Target="http://fasterthan20.com/" TargetMode="External"/><Relationship Id="rId6" Type="http://schemas.openxmlformats.org/officeDocument/2006/relationships/hyperlink" Target="mailto:alisonlinconsulting@gmail.com" TargetMode="External"/><Relationship Id="rId7" Type="http://schemas.openxmlformats.org/officeDocument/2006/relationships/hyperlink" Target="http://networkecology.org/" TargetMode="External"/><Relationship Id="rId8" Type="http://schemas.openxmlformats.org/officeDocument/2006/relationships/hyperlink" Target="mailto:jodie@stproject.org" TargetMode="External"/><Relationship Id="rId9" Type="http://schemas.openxmlformats.org/officeDocument/2006/relationships/hyperlink" Target="mailto:eden@stproject.org" TargetMode="External"/><Relationship Id="rId10" Type="http://schemas.openxmlformats.org/officeDocument/2006/relationships/hyperlink" Target="http://futureforward.duende.us/" TargetMode="External"/><Relationship Id="rId11" Type="http://schemas.openxmlformats.org/officeDocument/2006/relationships/hyperlink" Target="http://leadershiplearning.org/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fasterthan20.com/lean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6" Type="http://schemas.openxmlformats.org/officeDocument/2006/relationships/image" Target="../media/image60.jpg"/><Relationship Id="rId47" Type="http://schemas.openxmlformats.org/officeDocument/2006/relationships/image" Target="../media/image61.emf"/><Relationship Id="rId20" Type="http://schemas.openxmlformats.org/officeDocument/2006/relationships/image" Target="../media/image34.jpeg"/><Relationship Id="rId21" Type="http://schemas.openxmlformats.org/officeDocument/2006/relationships/image" Target="../media/image35.jpeg"/><Relationship Id="rId22" Type="http://schemas.openxmlformats.org/officeDocument/2006/relationships/image" Target="../media/image36.jpeg"/><Relationship Id="rId23" Type="http://schemas.openxmlformats.org/officeDocument/2006/relationships/image" Target="../media/image37.jpeg"/><Relationship Id="rId24" Type="http://schemas.openxmlformats.org/officeDocument/2006/relationships/image" Target="../media/image38.jpg"/><Relationship Id="rId25" Type="http://schemas.openxmlformats.org/officeDocument/2006/relationships/image" Target="../media/image39.jpeg"/><Relationship Id="rId26" Type="http://schemas.openxmlformats.org/officeDocument/2006/relationships/image" Target="../media/image40.jpeg"/><Relationship Id="rId27" Type="http://schemas.openxmlformats.org/officeDocument/2006/relationships/image" Target="../media/image41.jpeg"/><Relationship Id="rId28" Type="http://schemas.openxmlformats.org/officeDocument/2006/relationships/image" Target="../media/image42.jpeg"/><Relationship Id="rId29" Type="http://schemas.openxmlformats.org/officeDocument/2006/relationships/image" Target="../media/image43.jp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30" Type="http://schemas.openxmlformats.org/officeDocument/2006/relationships/image" Target="../media/image44.jpg"/><Relationship Id="rId31" Type="http://schemas.openxmlformats.org/officeDocument/2006/relationships/image" Target="../media/image45.jpeg"/><Relationship Id="rId32" Type="http://schemas.openxmlformats.org/officeDocument/2006/relationships/image" Target="../media/image46.jpeg"/><Relationship Id="rId9" Type="http://schemas.openxmlformats.org/officeDocument/2006/relationships/image" Target="../media/image23.pn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33" Type="http://schemas.openxmlformats.org/officeDocument/2006/relationships/image" Target="../media/image47.jpg"/><Relationship Id="rId34" Type="http://schemas.openxmlformats.org/officeDocument/2006/relationships/image" Target="../media/image48.jpg"/><Relationship Id="rId35" Type="http://schemas.openxmlformats.org/officeDocument/2006/relationships/image" Target="../media/image49.jpeg"/><Relationship Id="rId36" Type="http://schemas.openxmlformats.org/officeDocument/2006/relationships/image" Target="../media/image50.jpe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jpeg"/><Relationship Id="rId13" Type="http://schemas.openxmlformats.org/officeDocument/2006/relationships/image" Target="../media/image27.png"/><Relationship Id="rId14" Type="http://schemas.openxmlformats.org/officeDocument/2006/relationships/image" Target="../media/image28.jpeg"/><Relationship Id="rId15" Type="http://schemas.openxmlformats.org/officeDocument/2006/relationships/image" Target="../media/image29.jpeg"/><Relationship Id="rId16" Type="http://schemas.openxmlformats.org/officeDocument/2006/relationships/image" Target="../media/image30.jpeg"/><Relationship Id="rId17" Type="http://schemas.openxmlformats.org/officeDocument/2006/relationships/image" Target="../media/image31.jpeg"/><Relationship Id="rId18" Type="http://schemas.openxmlformats.org/officeDocument/2006/relationships/image" Target="../media/image32.jpeg"/><Relationship Id="rId19" Type="http://schemas.openxmlformats.org/officeDocument/2006/relationships/image" Target="../media/image33.jpeg"/><Relationship Id="rId37" Type="http://schemas.openxmlformats.org/officeDocument/2006/relationships/image" Target="../media/image51.jpeg"/><Relationship Id="rId38" Type="http://schemas.openxmlformats.org/officeDocument/2006/relationships/image" Target="../media/image52.jpg"/><Relationship Id="rId39" Type="http://schemas.openxmlformats.org/officeDocument/2006/relationships/image" Target="../media/image53.jpg"/><Relationship Id="rId40" Type="http://schemas.openxmlformats.org/officeDocument/2006/relationships/image" Target="../media/image54.jpg"/><Relationship Id="rId41" Type="http://schemas.openxmlformats.org/officeDocument/2006/relationships/image" Target="../media/image55.jpg"/><Relationship Id="rId42" Type="http://schemas.openxmlformats.org/officeDocument/2006/relationships/image" Target="../media/image56.jpg"/><Relationship Id="rId43" Type="http://schemas.openxmlformats.org/officeDocument/2006/relationships/image" Target="../media/image57.jpg"/><Relationship Id="rId44" Type="http://schemas.openxmlformats.org/officeDocument/2006/relationships/image" Target="../media/image58.jpeg"/><Relationship Id="rId45" Type="http://schemas.openxmlformats.org/officeDocument/2006/relationships/image" Target="../media/image5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5003" y="228600"/>
            <a:ext cx="8353994" cy="242543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8000" dirty="0" smtClean="0"/>
              <a:t>Getting Real About Experimentation</a:t>
            </a:r>
            <a:endParaRPr lang="en-US" sz="8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52400" y="5638800"/>
            <a:ext cx="2314006" cy="533400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en-US" sz="22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Eugene Eric Kim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95003" y="2895600"/>
            <a:ext cx="8353994" cy="117957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 smtClean="0">
                <a:latin typeface="Calibri"/>
                <a:cs typeface="Calibri"/>
              </a:rPr>
              <a:t>Leadership Learning Community Webinar</a:t>
            </a:r>
          </a:p>
          <a:p>
            <a:pPr algn="ctr">
              <a:lnSpc>
                <a:spcPct val="100000"/>
              </a:lnSpc>
            </a:pPr>
            <a:r>
              <a:rPr lang="en-US" i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May 26, </a:t>
            </a:r>
            <a:r>
              <a:rPr lang="en-US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2016</a:t>
            </a:r>
            <a:endParaRPr lang="en-US" i="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Text Placeholder 5"/>
          <p:cNvSpPr txBox="1">
            <a:spLocks/>
          </p:cNvSpPr>
          <p:nvPr/>
        </p:nvSpPr>
        <p:spPr>
          <a:xfrm>
            <a:off x="2466406" y="5638800"/>
            <a:ext cx="1981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None/>
              <a:defRPr sz="1800" b="0" i="0" kern="1200" baseline="0">
                <a:solidFill>
                  <a:schemeClr val="tx1"/>
                </a:solidFill>
                <a:latin typeface="Merriweather Sans Regular"/>
                <a:ea typeface="+mn-ea"/>
                <a:cs typeface="Merriweather Sans Regular"/>
              </a:defRPr>
            </a:lvl1pPr>
            <a:lvl2pPr marL="45720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2pPr>
            <a:lvl3pPr marL="91440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3pPr>
            <a:lvl4pPr marL="137160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4pPr>
            <a:lvl5pPr marL="182880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2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Alison Lin</a:t>
            </a: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4600006" y="5638800"/>
            <a:ext cx="1981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None/>
              <a:defRPr sz="1800" b="0" i="0" kern="1200" baseline="0">
                <a:solidFill>
                  <a:schemeClr val="tx1"/>
                </a:solidFill>
                <a:latin typeface="Merriweather Sans Regular"/>
                <a:ea typeface="+mn-ea"/>
                <a:cs typeface="Merriweather Sans Regular"/>
              </a:defRPr>
            </a:lvl1pPr>
            <a:lvl2pPr marL="45720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2pPr>
            <a:lvl3pPr marL="91440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3pPr>
            <a:lvl4pPr marL="137160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4pPr>
            <a:lvl5pPr marL="182880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200" b="1" dirty="0" smtClean="0">
                <a:solidFill>
                  <a:srgbClr val="7F7F7F"/>
                </a:solidFill>
                <a:latin typeface="Calibri"/>
                <a:cs typeface="Calibri"/>
              </a:rPr>
              <a:t>Jodie </a:t>
            </a:r>
            <a:r>
              <a:rPr lang="en-US" sz="2200" b="1" dirty="0" err="1" smtClean="0">
                <a:solidFill>
                  <a:srgbClr val="7F7F7F"/>
                </a:solidFill>
                <a:latin typeface="Calibri"/>
                <a:cs typeface="Calibri"/>
              </a:rPr>
              <a:t>Tonita</a:t>
            </a:r>
            <a:endParaRPr lang="en-US" sz="2200" b="1" dirty="0" smtClean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14" name="Text Placeholder 5"/>
          <p:cNvSpPr txBox="1">
            <a:spLocks/>
          </p:cNvSpPr>
          <p:nvPr/>
        </p:nvSpPr>
        <p:spPr>
          <a:xfrm>
            <a:off x="6705600" y="5638800"/>
            <a:ext cx="1981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None/>
              <a:defRPr sz="1800" b="0" i="0" kern="1200" baseline="0">
                <a:solidFill>
                  <a:schemeClr val="tx1"/>
                </a:solidFill>
                <a:latin typeface="Merriweather Sans Regular"/>
                <a:ea typeface="+mn-ea"/>
                <a:cs typeface="Merriweather Sans Regular"/>
              </a:defRPr>
            </a:lvl1pPr>
            <a:lvl2pPr marL="45720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2pPr>
            <a:lvl3pPr marL="91440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3pPr>
            <a:lvl4pPr marL="137160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4pPr>
            <a:lvl5pPr marL="1828800" indent="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200" b="1" dirty="0" smtClean="0">
                <a:solidFill>
                  <a:srgbClr val="7F7F7F"/>
                </a:solidFill>
                <a:latin typeface="Calibri"/>
                <a:cs typeface="Calibri"/>
              </a:rPr>
              <a:t>Eden </a:t>
            </a:r>
            <a:r>
              <a:rPr lang="en-US" sz="2200" b="1" dirty="0" err="1" smtClean="0">
                <a:solidFill>
                  <a:srgbClr val="7F7F7F"/>
                </a:solidFill>
                <a:latin typeface="Calibri"/>
                <a:cs typeface="Calibri"/>
              </a:rPr>
              <a:t>Kidane</a:t>
            </a:r>
            <a:endParaRPr lang="en-US" sz="2200" b="1" dirty="0" smtClean="0">
              <a:solidFill>
                <a:srgbClr val="7F7F7F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ft20_log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51607"/>
            <a:ext cx="1918330" cy="435690"/>
          </a:xfrm>
          <a:prstGeom prst="rect">
            <a:avLst/>
          </a:prstGeom>
        </p:spPr>
      </p:pic>
      <p:pic>
        <p:nvPicPr>
          <p:cNvPr id="3" name="Picture 2" descr="network-ecology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64" y="6269452"/>
            <a:ext cx="1483436" cy="115513"/>
          </a:xfrm>
          <a:prstGeom prst="rect">
            <a:avLst/>
          </a:prstGeom>
        </p:spPr>
      </p:pic>
      <p:pic>
        <p:nvPicPr>
          <p:cNvPr id="10" name="Picture 9" descr="STProject_logo_url_rgb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6077739"/>
            <a:ext cx="1387140" cy="461085"/>
          </a:xfrm>
          <a:prstGeom prst="rect">
            <a:avLst/>
          </a:prstGeom>
        </p:spPr>
      </p:pic>
      <p:pic>
        <p:nvPicPr>
          <p:cNvPr id="11" name="Picture 10" descr="STProject_logo_url_rgb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0" y="6092115"/>
            <a:ext cx="1387140" cy="461085"/>
          </a:xfrm>
          <a:prstGeom prst="rect">
            <a:avLst/>
          </a:prstGeom>
        </p:spPr>
      </p:pic>
      <p:pic>
        <p:nvPicPr>
          <p:cNvPr id="7" name="Picture 6" descr="alison_lin-headsho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95" y="4282606"/>
            <a:ext cx="862936" cy="1295400"/>
          </a:xfrm>
          <a:prstGeom prst="rect">
            <a:avLst/>
          </a:prstGeom>
        </p:spPr>
      </p:pic>
      <p:pic>
        <p:nvPicPr>
          <p:cNvPr id="9" name="Picture 8" descr="eden_kidane-headsho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50" y="4274904"/>
            <a:ext cx="1295399" cy="1295399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85800" y="4266346"/>
            <a:ext cx="1287696" cy="1287696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43712" y="4290310"/>
            <a:ext cx="1287696" cy="1287696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1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928774"/>
            <a:ext cx="9143999" cy="5929226"/>
          </a:xfrm>
          <a:prstGeom prst="rect">
            <a:avLst/>
          </a:prstGeom>
          <a:gradFill flip="none" rotWithShape="1">
            <a:gsLst>
              <a:gs pos="84000">
                <a:schemeClr val="bg2">
                  <a:lumMod val="90000"/>
                </a:schemeClr>
              </a:gs>
              <a:gs pos="100000">
                <a:schemeClr val="bg2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ckgroun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"/>
            <a:ext cx="9144000" cy="6846570"/>
          </a:xfrm>
          <a:prstGeom prst="rect">
            <a:avLst/>
          </a:prstGeom>
        </p:spPr>
      </p:pic>
      <p:pic>
        <p:nvPicPr>
          <p:cNvPr id="12" name="Picture 11" descr="declineoflabor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42" t="10470" b="55869"/>
          <a:stretch/>
        </p:blipFill>
        <p:spPr>
          <a:xfrm>
            <a:off x="6552474" y="697076"/>
            <a:ext cx="2849117" cy="2304549"/>
          </a:xfrm>
          <a:prstGeom prst="rect">
            <a:avLst/>
          </a:prstGeom>
        </p:spPr>
      </p:pic>
      <p:pic>
        <p:nvPicPr>
          <p:cNvPr id="7" name="Picture 6" descr="votersuppression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28" t="8950" r="54562" b="69044"/>
          <a:stretch/>
        </p:blipFill>
        <p:spPr>
          <a:xfrm>
            <a:off x="2069100" y="624188"/>
            <a:ext cx="2085796" cy="1506662"/>
          </a:xfrm>
          <a:prstGeom prst="rect">
            <a:avLst/>
          </a:prstGeom>
        </p:spPr>
      </p:pic>
      <p:pic>
        <p:nvPicPr>
          <p:cNvPr id="39" name="Picture 38" descr="anti-blackness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8880" y="914571"/>
            <a:ext cx="2152796" cy="1506662"/>
          </a:xfrm>
          <a:prstGeom prst="rect">
            <a:avLst/>
          </a:prstGeom>
        </p:spPr>
      </p:pic>
      <p:pic>
        <p:nvPicPr>
          <p:cNvPr id="6" name="Picture 5" descr="anti-blackness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436" y="624188"/>
            <a:ext cx="2152796" cy="1506662"/>
          </a:xfrm>
          <a:prstGeom prst="rect">
            <a:avLst/>
          </a:prstGeom>
        </p:spPr>
      </p:pic>
      <p:pic>
        <p:nvPicPr>
          <p:cNvPr id="8" name="Picture 7" descr="studentdebt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49" t="14086" r="66804" b="65429"/>
          <a:stretch/>
        </p:blipFill>
        <p:spPr>
          <a:xfrm>
            <a:off x="1173090" y="952991"/>
            <a:ext cx="1851404" cy="1402548"/>
          </a:xfrm>
          <a:prstGeom prst="rect">
            <a:avLst/>
          </a:prstGeom>
        </p:spPr>
      </p:pic>
      <p:pic>
        <p:nvPicPr>
          <p:cNvPr id="14" name="Picture 13" descr="moneyinpolitics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52" r="68464" b="48883"/>
          <a:stretch/>
        </p:blipFill>
        <p:spPr>
          <a:xfrm>
            <a:off x="-1382060" y="952990"/>
            <a:ext cx="2883647" cy="2558185"/>
          </a:xfrm>
          <a:prstGeom prst="rect">
            <a:avLst/>
          </a:prstGeom>
        </p:spPr>
      </p:pic>
      <p:pic>
        <p:nvPicPr>
          <p:cNvPr id="15" name="Picture 14" descr="environmentaldegradation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83" t="20295" r="46587" b="51454"/>
          <a:stretch/>
        </p:blipFill>
        <p:spPr>
          <a:xfrm>
            <a:off x="2211294" y="1400886"/>
            <a:ext cx="2672763" cy="1934260"/>
          </a:xfrm>
          <a:prstGeom prst="rect">
            <a:avLst/>
          </a:prstGeom>
        </p:spPr>
      </p:pic>
      <p:pic>
        <p:nvPicPr>
          <p:cNvPr id="18" name="Picture 17" descr="unfairlabor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17" t="17291" r="13726" b="48883"/>
          <a:stretch/>
        </p:blipFill>
        <p:spPr>
          <a:xfrm>
            <a:off x="4646706" y="1195294"/>
            <a:ext cx="3242235" cy="2315881"/>
          </a:xfrm>
          <a:prstGeom prst="rect">
            <a:avLst/>
          </a:prstGeom>
        </p:spPr>
      </p:pic>
      <p:pic>
        <p:nvPicPr>
          <p:cNvPr id="20" name="Picture 19" descr="financialdereg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94" r="68301" b="42610"/>
          <a:stretch/>
        </p:blipFill>
        <p:spPr>
          <a:xfrm>
            <a:off x="0" y="1400886"/>
            <a:ext cx="2898588" cy="25398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284" y="1566370"/>
            <a:ext cx="3342500" cy="2618079"/>
            <a:chOff x="5331954" y="-2819010"/>
            <a:chExt cx="3342500" cy="2618079"/>
          </a:xfrm>
        </p:grpSpPr>
        <p:grpSp>
          <p:nvGrpSpPr>
            <p:cNvPr id="35" name="Group 34"/>
            <p:cNvGrpSpPr/>
            <p:nvPr/>
          </p:nvGrpSpPr>
          <p:grpSpPr>
            <a:xfrm>
              <a:off x="5331954" y="-2819010"/>
              <a:ext cx="3342500" cy="2618079"/>
              <a:chOff x="2749176" y="1938980"/>
              <a:chExt cx="3342500" cy="2618079"/>
            </a:xfrm>
          </p:grpSpPr>
          <p:pic>
            <p:nvPicPr>
              <p:cNvPr id="36" name="Picture 35" descr="blank-mid.png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065" t="28154" r="33381" b="33607"/>
              <a:stretch/>
            </p:blipFill>
            <p:spPr>
              <a:xfrm>
                <a:off x="2749176" y="1938980"/>
                <a:ext cx="3342500" cy="2618079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4122249" y="2536453"/>
                <a:ext cx="184666" cy="5437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3200" dirty="0">
                  <a:latin typeface="Loved by the King"/>
                  <a:cs typeface="Loved by the King"/>
                </a:endParaRPr>
              </a:p>
            </p:txBody>
          </p:sp>
        </p:grpSp>
        <p:pic>
          <p:nvPicPr>
            <p:cNvPr id="38" name="Picture 37" descr="Untitled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3996" y="-2244049"/>
              <a:ext cx="1432560" cy="1176528"/>
            </a:xfrm>
            <a:prstGeom prst="rect">
              <a:avLst/>
            </a:prstGeom>
          </p:spPr>
        </p:pic>
      </p:grpSp>
      <p:pic>
        <p:nvPicPr>
          <p:cNvPr id="25" name="Picture 24" descr="reproductivejustice.pn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43" t="26020" r="1797" b="28806"/>
          <a:stretch/>
        </p:blipFill>
        <p:spPr>
          <a:xfrm>
            <a:off x="5901764" y="1987175"/>
            <a:ext cx="3077883" cy="3092824"/>
          </a:xfrm>
          <a:prstGeom prst="rect">
            <a:avLst/>
          </a:prstGeom>
        </p:spPr>
      </p:pic>
      <p:pic>
        <p:nvPicPr>
          <p:cNvPr id="28" name="Picture 27" descr="lgbtq.png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63" t="25938" b="18744"/>
          <a:stretch/>
        </p:blipFill>
        <p:spPr>
          <a:xfrm>
            <a:off x="7003204" y="1805205"/>
            <a:ext cx="3898696" cy="3787393"/>
          </a:xfrm>
          <a:prstGeom prst="rect">
            <a:avLst/>
          </a:prstGeom>
        </p:spPr>
      </p:pic>
      <p:pic>
        <p:nvPicPr>
          <p:cNvPr id="48" name="Picture 47" descr="contingentwork.png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38" r="66021" b="25970"/>
          <a:stretch/>
        </p:blipFill>
        <p:spPr>
          <a:xfrm>
            <a:off x="-895767" y="2355538"/>
            <a:ext cx="3107061" cy="2724461"/>
          </a:xfrm>
          <a:prstGeom prst="rect">
            <a:avLst/>
          </a:prstGeom>
        </p:spPr>
      </p:pic>
      <p:pic>
        <p:nvPicPr>
          <p:cNvPr id="49" name="Picture 48" descr="criminalizationofimmigrants.png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11" t="31536" r="49858" b="18482"/>
          <a:stretch/>
        </p:blipFill>
        <p:spPr>
          <a:xfrm>
            <a:off x="1528005" y="2170547"/>
            <a:ext cx="3056970" cy="3422052"/>
          </a:xfrm>
          <a:prstGeom prst="rect">
            <a:avLst/>
          </a:prstGeom>
        </p:spPr>
      </p:pic>
      <p:pic>
        <p:nvPicPr>
          <p:cNvPr id="50" name="Picture 49" descr="supportforfamilies.png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66" t="44129" r="10339" b="5727"/>
          <a:stretch/>
        </p:blipFill>
        <p:spPr>
          <a:xfrm>
            <a:off x="4093398" y="2875410"/>
            <a:ext cx="4105160" cy="3433092"/>
          </a:xfrm>
          <a:prstGeom prst="rect">
            <a:avLst/>
          </a:prstGeom>
        </p:spPr>
      </p:pic>
      <p:pic>
        <p:nvPicPr>
          <p:cNvPr id="27" name="Picture 26" descr="cc-econj.png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8649" y="3112230"/>
            <a:ext cx="3500284" cy="3185935"/>
          </a:xfrm>
          <a:prstGeom prst="rect">
            <a:avLst/>
          </a:prstGeom>
        </p:spPr>
      </p:pic>
      <p:pic>
        <p:nvPicPr>
          <p:cNvPr id="47" name="Picture 46" descr="cc-econj.png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1798" y="3001626"/>
            <a:ext cx="3500284" cy="385637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405712" y="5128515"/>
            <a:ext cx="4707909" cy="4233975"/>
            <a:chOff x="-1405712" y="5128515"/>
            <a:chExt cx="4707909" cy="4233975"/>
          </a:xfrm>
        </p:grpSpPr>
        <p:pic>
          <p:nvPicPr>
            <p:cNvPr id="41" name="Picture 40" descr="blank-front.png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4" t="31536"/>
            <a:stretch/>
          </p:blipFill>
          <p:spPr>
            <a:xfrm>
              <a:off x="-1405712" y="5128515"/>
              <a:ext cx="4707909" cy="4233975"/>
            </a:xfrm>
            <a:prstGeom prst="rect">
              <a:avLst/>
            </a:prstGeom>
          </p:spPr>
        </p:pic>
        <p:pic>
          <p:nvPicPr>
            <p:cNvPr id="11" name="Picture 10" descr="Untitled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03207" y="6056343"/>
              <a:ext cx="2645664" cy="1121664"/>
            </a:xfrm>
            <a:prstGeom prst="rect">
              <a:avLst/>
            </a:prstGeom>
          </p:spPr>
        </p:pic>
      </p:grpSp>
      <p:pic>
        <p:nvPicPr>
          <p:cNvPr id="51" name="Picture 50" descr="schooltoprison.png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2" t="25658" r="49325" b="3199"/>
          <a:stretch/>
        </p:blipFill>
        <p:spPr>
          <a:xfrm>
            <a:off x="-129069" y="2910066"/>
            <a:ext cx="4646706" cy="48708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08802" y="4340406"/>
            <a:ext cx="6857692" cy="4687453"/>
            <a:chOff x="4271839" y="5271739"/>
            <a:chExt cx="6857692" cy="4687453"/>
          </a:xfrm>
        </p:grpSpPr>
        <p:pic>
          <p:nvPicPr>
            <p:cNvPr id="53" name="Picture 52" descr="blank-front.png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4" t="31536"/>
            <a:stretch/>
          </p:blipFill>
          <p:spPr>
            <a:xfrm>
              <a:off x="4271839" y="5271739"/>
              <a:ext cx="6857692" cy="4687453"/>
            </a:xfrm>
            <a:prstGeom prst="rect">
              <a:avLst/>
            </a:prstGeom>
          </p:spPr>
        </p:pic>
        <p:pic>
          <p:nvPicPr>
            <p:cNvPr id="17" name="Picture 16" descr="Untitled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6322" y="6221200"/>
              <a:ext cx="4895088" cy="1542288"/>
            </a:xfrm>
            <a:prstGeom prst="rect">
              <a:avLst/>
            </a:prstGeom>
          </p:spPr>
        </p:pic>
      </p:grpSp>
      <p:pic>
        <p:nvPicPr>
          <p:cNvPr id="59" name="Picture 58" descr="foreground.png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390"/>
          <a:stretch/>
        </p:blipFill>
        <p:spPr>
          <a:xfrm>
            <a:off x="0" y="4973861"/>
            <a:ext cx="9144000" cy="291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626E-6 2.54866E-6 L -0.02727 0.10472 " pathEditMode="relative" ptsTypes="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2411E-7 -3.91244E-6 L -0.02814 -0.03474 " pathEditMode="relative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2859E-6 1.20454E-6 C 0.01823 0.00093 0.03664 0.00162 0.05505 0.00325 C 0.05817 0.00348 0.05939 0.00626 0.06217 0.00811 C 0.06686 0.01112 0.09065 0.02201 0.09569 0.02247 C 0.10749 0.0234 0.11965 0.02247 0.13164 0.02247 " pathEditMode="relative" ptsTypes="ffff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04479 -0.03565 " pathEditMode="relative" ptsTypes="AA">
                                      <p:cBhvr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92593E-6 L 0.00659 -0.0595 " pathEditMode="relative" ptsTypes="AA">
                                      <p:cBhvr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475E-6 2.72496E-6 L -0.12895 0.158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6" y="79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3582E-6 -1.9431E-7 L -0.45678 -0.062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9" y="-31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958E-6 1.20454E-6 L -0.19173 -0.01876 " pathEditMode="relative" ptsTypes="AA">
                                      <p:cBhvr>
                                        <p:cTn id="2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298E-6 0.01018 C 0.0026 0.01295 0.00503 0.01457 0.01093 0.0155 C 0.02169 0.02082 0.01579 0.01943 0.0269 0.02082 C 0.03557 0.02359 0.02776 0.02151 0.04425 0.02313 C 0.05675 0.02429 0.06959 0.02683 0.08208 0.02868 C 0.11089 0.02822 0.14022 0.02822 0.16921 0.02753 C 0.1732 0.02753 0.17667 0.02614 0.18066 0.02521 C 0.18361 0.02475 0.18951 0.02406 0.18951 0.02406 C 0.19455 0.02197 0.19888 0.02082 0.20548 0.02012 C 0.21745 0.01388 0.22006 0.01504 0.23585 0.0111 C 0.24644 0.0081 0.25425 0.00301 0.26483 0.00046 C 0.27021 -0.00093 0.2782 -0.00231 0.28392 -0.00324 C 0.28653 -0.00486 0.29087 -0.00601 0.29226 -0.00787 C 0.29382 -0.01018 0.29746 -0.01319 0.30128 -0.01457 C 0.30961 -0.01874 0.32089 -0.01966 0.32992 -0.0229 C 0.33217 -0.02568 0.33148 -0.02452 0.33148 -0.02637 " pathEditMode="relative" rAng="0" ptsTypes="fffffffffffffff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9" y="-90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-0.01997 -0.074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-375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7155E-6 7.26053E-6 L -0.0799 -0.03794 " pathEditMode="relative" ptsTypes="AA">
                                      <p:cBhvr>
                                        <p:cTn id="2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5866E-6 3.61092E-6 L 0.06578 0.03307 " pathEditMode="relative" ptsTypes="AA">
                                      <p:cBhvr>
                                        <p:cTn id="2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544E-6 1.24017E-6 L 0.16832 -0.00255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3397E-6 -6.11677E-7 L 0.08736 -0.34754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9" y="-1737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9192E-6 -1.32346E-6 L -0.1935 0.03957 " pathEditMode="relative" ptsTypes="AA">
                                      <p:cBhvr>
                                        <p:cTn id="36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 -0.00625 C -0.01858 -0.00162 -0.02778 0.00255 -0.03281 0.01158 C -0.03785 0.02014 -0.03889 0.03333 -0.03976 0.0463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26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55556E-6 C -0.01007 -0.00671 -0.01997 -0.01134 -0.02934 -0.01967 C -0.05278 -0.01898 -0.07639 -0.01967 -0.09966 -0.01759 C -0.10712 -0.01712 -0.10782 -0.0155 -0.11111 -0.01087 " pathEditMode="relative" ptsTypes="fffA">
                                      <p:cBhvr>
                                        <p:cTn id="4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5707E-6 2.55502E-6 L 0.00244 -0.03313 " pathEditMode="relative" ptsTypes="AA">
                                      <p:cBhvr>
                                        <p:cTn id="4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0066E-7 -2.2397E-6 C 0.15668 0.10088 0.31336 0.20199 0.45249 0.23138 C 0.59198 0.26076 0.79 0.22814 0.8362 0.17677 C 0.8824 0.12541 0.75248 -0.02429 0.73042 -0.07728 " pathEditMode="relative" rAng="0" ptsTypes="aaaa">
                                      <p:cBhvr>
                                        <p:cTn id="4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20" y="9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6084" y="2899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b="1" dirty="0" smtClean="0">
                <a:latin typeface="Calibri"/>
                <a:cs typeface="Calibri"/>
              </a:rPr>
              <a:t>What Leaders Are Saying</a:t>
            </a:r>
            <a:endParaRPr lang="en-US" sz="5000" b="1" dirty="0">
              <a:latin typeface="Calibri"/>
              <a:cs typeface="Calibri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747473" y="5375052"/>
            <a:ext cx="3247233" cy="13546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en-US" sz="8000" b="1" dirty="0" smtClean="0">
                <a:solidFill>
                  <a:schemeClr val="bg1"/>
                </a:solidFill>
              </a:rPr>
              <a:t>How?!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495937" y="1435775"/>
            <a:ext cx="4285918" cy="2498580"/>
          </a:xfrm>
          <a:prstGeom prst="wedgeEllipseCallout">
            <a:avLst>
              <a:gd name="adj1" fmla="val -49026"/>
              <a:gd name="adj2" fmla="val 56773"/>
            </a:avLst>
          </a:prstGeom>
          <a:solidFill>
            <a:srgbClr val="F4E827"/>
          </a:solidFill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4400" dirty="0" smtClean="0">
                <a:latin typeface="Calibri"/>
                <a:cs typeface="Calibri"/>
              </a:rPr>
              <a:t>We want </a:t>
            </a:r>
            <a:br>
              <a:rPr lang="en-US" sz="4400" dirty="0" smtClean="0">
                <a:latin typeface="Calibri"/>
                <a:cs typeface="Calibri"/>
              </a:rPr>
            </a:br>
            <a:r>
              <a:rPr lang="en-US" sz="4400" dirty="0" smtClean="0">
                <a:latin typeface="Calibri"/>
                <a:cs typeface="Calibri"/>
              </a:rPr>
              <a:t>to </a:t>
            </a:r>
            <a:r>
              <a:rPr lang="en-US" sz="4400" b="1" dirty="0" smtClean="0">
                <a:latin typeface="Calibri"/>
                <a:cs typeface="Calibri"/>
              </a:rPr>
              <a:t>experiment</a:t>
            </a:r>
            <a:r>
              <a:rPr lang="en-US" sz="4400" dirty="0" smtClean="0">
                <a:latin typeface="Calibri"/>
                <a:cs typeface="Calibri"/>
              </a:rPr>
              <a:t> </a:t>
            </a:r>
            <a:br>
              <a:rPr lang="en-US" sz="4400" dirty="0" smtClean="0">
                <a:latin typeface="Calibri"/>
                <a:cs typeface="Calibri"/>
              </a:rPr>
            </a:br>
            <a:r>
              <a:rPr lang="en-US" sz="4400" dirty="0" smtClean="0">
                <a:latin typeface="Calibri"/>
                <a:cs typeface="Calibri"/>
              </a:rPr>
              <a:t>together.</a:t>
            </a:r>
            <a:endParaRPr lang="en-US" sz="4400" dirty="0">
              <a:latin typeface="Calibri"/>
              <a:cs typeface="Calibri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4311082" y="2048685"/>
            <a:ext cx="4285918" cy="2498580"/>
          </a:xfrm>
          <a:prstGeom prst="wedgeEllipseCallout">
            <a:avLst>
              <a:gd name="adj1" fmla="val 48256"/>
              <a:gd name="adj2" fmla="val 60879"/>
            </a:avLst>
          </a:prstGeom>
          <a:solidFill>
            <a:srgbClr val="FF7D17"/>
          </a:solidFill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4400" dirty="0" smtClean="0">
                <a:latin typeface="Calibri"/>
                <a:cs typeface="Calibri"/>
              </a:rPr>
              <a:t>Develop </a:t>
            </a:r>
            <a:br>
              <a:rPr lang="en-US" sz="4400" dirty="0" smtClean="0">
                <a:latin typeface="Calibri"/>
                <a:cs typeface="Calibri"/>
              </a:rPr>
            </a:br>
            <a:r>
              <a:rPr lang="en-US" sz="4400" b="1" dirty="0" smtClean="0">
                <a:latin typeface="Calibri"/>
                <a:cs typeface="Calibri"/>
              </a:rPr>
              <a:t>new practices </a:t>
            </a:r>
            <a:br>
              <a:rPr lang="en-US" sz="4400" b="1" dirty="0" smtClean="0">
                <a:latin typeface="Calibri"/>
                <a:cs typeface="Calibri"/>
              </a:rPr>
            </a:br>
            <a:r>
              <a:rPr lang="en-US" sz="4400" dirty="0" smtClean="0">
                <a:latin typeface="Calibri"/>
                <a:cs typeface="Calibri"/>
              </a:rPr>
              <a:t>together.</a:t>
            </a:r>
            <a:endParaRPr lang="en-US" sz="4400" dirty="0">
              <a:latin typeface="Calibri"/>
              <a:cs typeface="Calibri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1060902" y="3681547"/>
            <a:ext cx="4426552" cy="2244846"/>
          </a:xfrm>
          <a:prstGeom prst="wedgeEllipseCallout">
            <a:avLst>
              <a:gd name="adj1" fmla="val -47589"/>
              <a:gd name="adj2" fmla="val 71823"/>
            </a:avLst>
          </a:prstGeom>
          <a:solidFill>
            <a:srgbClr val="7DCD25"/>
          </a:solidFill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4400" dirty="0" smtClean="0">
                <a:latin typeface="Calibri"/>
                <a:cs typeface="Calibri"/>
              </a:rPr>
              <a:t>Think </a:t>
            </a:r>
            <a:r>
              <a:rPr lang="en-US" sz="4400" b="1" dirty="0" smtClean="0">
                <a:latin typeface="Calibri"/>
                <a:cs typeface="Calibri"/>
              </a:rPr>
              <a:t>long-term </a:t>
            </a:r>
            <a:r>
              <a:rPr lang="en-US" sz="4400" dirty="0" smtClean="0">
                <a:latin typeface="Calibri"/>
                <a:cs typeface="Calibri"/>
              </a:rPr>
              <a:t/>
            </a:r>
            <a:br>
              <a:rPr lang="en-US" sz="4400" dirty="0" smtClean="0">
                <a:latin typeface="Calibri"/>
                <a:cs typeface="Calibri"/>
              </a:rPr>
            </a:br>
            <a:r>
              <a:rPr lang="en-US" sz="4400" dirty="0" smtClean="0">
                <a:latin typeface="Calibri"/>
                <a:cs typeface="Calibri"/>
              </a:rPr>
              <a:t>together.</a:t>
            </a:r>
            <a:endParaRPr lang="en-US" sz="4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6334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1. Background</a:t>
            </a:r>
            <a:r>
              <a:rPr lang="en-US" sz="3600" dirty="0" smtClean="0">
                <a:solidFill>
                  <a:srgbClr val="C45730"/>
                </a:solidFill>
              </a:rPr>
              <a:t/>
            </a:r>
            <a:br>
              <a:rPr lang="en-US" sz="3600" dirty="0" smtClean="0">
                <a:solidFill>
                  <a:srgbClr val="C45730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2. Why experiment?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accent1"/>
                </a:solidFill>
              </a:rPr>
              <a:t>3. What do we mean by “experimentation”?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4. How do we experiment effectively?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5. What are we learning?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8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liott-science_experiment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316986" cy="48768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657601"/>
            <a:ext cx="7924800" cy="1066800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chemeClr val="bg2"/>
                </a:solidFill>
                <a:latin typeface="+mn-lt"/>
              </a:rPr>
              <a:t>“experimentation”</a:t>
            </a:r>
            <a:r>
              <a:rPr lang="en-US" sz="6000" dirty="0" smtClean="0">
                <a:solidFill>
                  <a:schemeClr val="bg2"/>
                </a:solidFill>
              </a:rPr>
              <a:t>    </a:t>
            </a:r>
            <a:r>
              <a:rPr lang="en-US" sz="6000" dirty="0" smtClean="0">
                <a:solidFill>
                  <a:srgbClr val="BFBFBF"/>
                </a:solidFill>
              </a:rPr>
              <a:t>=</a:t>
            </a:r>
            <a:endParaRPr lang="en-US" sz="6000" dirty="0">
              <a:solidFill>
                <a:srgbClr val="BFBFB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4907340"/>
            <a:ext cx="6553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accent3"/>
                </a:solidFill>
              </a:rPr>
              <a:t>Trying </a:t>
            </a:r>
            <a:r>
              <a:rPr lang="en-US" sz="4800" dirty="0">
                <a:solidFill>
                  <a:schemeClr val="accent3"/>
                </a:solidFill>
              </a:rPr>
              <a:t>stuff, and </a:t>
            </a:r>
            <a:r>
              <a:rPr lang="en-US" sz="4800" dirty="0" smtClean="0">
                <a:solidFill>
                  <a:schemeClr val="accent3"/>
                </a:solidFill>
              </a:rPr>
              <a:t>seeing </a:t>
            </a:r>
            <a:r>
              <a:rPr lang="en-US" sz="4800" dirty="0">
                <a:solidFill>
                  <a:schemeClr val="accent3"/>
                </a:solidFill>
              </a:rPr>
              <a:t>what happens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284" y="304800"/>
            <a:ext cx="510571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800" b="0" i="0" kern="1200" spc="-100">
                <a:solidFill>
                  <a:schemeClr val="tx1"/>
                </a:solidFill>
                <a:latin typeface="+mj-lt"/>
                <a:ea typeface="+mj-ea"/>
                <a:cs typeface="Signika Semibold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Fundamentally...</a:t>
            </a:r>
            <a:endParaRPr lang="en-US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913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1" y="474346"/>
            <a:ext cx="8762999" cy="590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Experimentation is a critical part of </a:t>
            </a:r>
            <a:r>
              <a:rPr lang="en-US" sz="5400" i="1" dirty="0" smtClean="0">
                <a:solidFill>
                  <a:srgbClr val="00764D"/>
                </a:solidFill>
                <a:latin typeface="+mj-lt"/>
              </a:rPr>
              <a:t>collectively</a:t>
            </a:r>
            <a:r>
              <a:rPr lang="en-US" sz="5400" dirty="0" smtClean="0">
                <a:solidFill>
                  <a:srgbClr val="00764D"/>
                </a:solidFill>
                <a:latin typeface="+mj-lt"/>
              </a:rPr>
              <a:t> learning</a:t>
            </a:r>
            <a:r>
              <a:rPr lang="en-US" sz="5400" dirty="0" smtClean="0">
                <a:solidFill>
                  <a:srgbClr val="BFBFBF"/>
                </a:solidFill>
                <a:latin typeface="+mj-lt"/>
              </a:rPr>
              <a:t>,</a:t>
            </a:r>
            <a:r>
              <a:rPr lang="en-US" sz="5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5400" dirty="0" smtClean="0">
                <a:solidFill>
                  <a:srgbClr val="00764D"/>
                </a:solidFill>
                <a:latin typeface="+mj-lt"/>
              </a:rPr>
              <a:t>adapting</a:t>
            </a:r>
            <a:r>
              <a:rPr lang="en-US" sz="5400" dirty="0" smtClean="0">
                <a:solidFill>
                  <a:srgbClr val="BFBFBF"/>
                </a:solidFill>
                <a:latin typeface="+mj-lt"/>
              </a:rPr>
              <a:t>, and </a:t>
            </a:r>
            <a:r>
              <a:rPr lang="en-US" sz="5400" dirty="0" smtClean="0">
                <a:solidFill>
                  <a:srgbClr val="00764D"/>
                </a:solidFill>
                <a:latin typeface="+mj-lt"/>
              </a:rPr>
              <a:t>improving</a:t>
            </a:r>
            <a:r>
              <a:rPr lang="en-US" sz="5400" dirty="0" smtClean="0">
                <a:latin typeface="+mj-lt"/>
              </a:rPr>
              <a:t>.</a:t>
            </a:r>
          </a:p>
          <a:p>
            <a:endParaRPr lang="en-US" sz="5400" dirty="0" smtClean="0">
              <a:latin typeface="+mj-lt"/>
            </a:endParaRPr>
          </a:p>
          <a:p>
            <a:endParaRPr lang="en-US" sz="5400" dirty="0" smtClean="0">
              <a:latin typeface="+mj-lt"/>
            </a:endParaRPr>
          </a:p>
          <a:p>
            <a:endParaRPr lang="en-US" sz="5400" dirty="0" smtClean="0">
              <a:latin typeface="+mj-lt"/>
            </a:endParaRPr>
          </a:p>
          <a:p>
            <a:r>
              <a:rPr lang="en-US" sz="5400" dirty="0" smtClean="0">
                <a:solidFill>
                  <a:srgbClr val="BFBFBF"/>
                </a:solidFill>
                <a:latin typeface="+mj-lt"/>
              </a:rPr>
              <a:t>So how do we do it </a:t>
            </a:r>
            <a:r>
              <a:rPr lang="en-US" sz="5400" u="sng" dirty="0" smtClean="0">
                <a:solidFill>
                  <a:schemeClr val="accent1"/>
                </a:solidFill>
                <a:latin typeface="+mj-lt"/>
              </a:rPr>
              <a:t>well</a:t>
            </a:r>
            <a:r>
              <a:rPr lang="en-US" sz="5400" dirty="0" smtClean="0">
                <a:solidFill>
                  <a:srgbClr val="BFBFBF"/>
                </a:solidFill>
                <a:latin typeface="+mj-lt"/>
              </a:rPr>
              <a:t>?</a:t>
            </a:r>
            <a:endParaRPr lang="en-US" sz="5400" dirty="0">
              <a:solidFill>
                <a:srgbClr val="BFBFB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161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953000" y="1676400"/>
            <a:ext cx="3505200" cy="30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595968"/>
            <a:ext cx="4038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4000" dirty="0" smtClean="0">
                <a:latin typeface="+mj-lt"/>
                <a:cs typeface="Calibri"/>
              </a:rPr>
              <a:t>How do you</a:t>
            </a:r>
            <a:r>
              <a:rPr lang="is-IS" sz="4000" dirty="0" smtClean="0">
                <a:latin typeface="+mj-lt"/>
                <a:cs typeface="Calibri"/>
              </a:rPr>
              <a:t>...</a:t>
            </a:r>
            <a:endParaRPr lang="is-IS" sz="4000" dirty="0" smtClean="0">
              <a:latin typeface="Calibri"/>
              <a:cs typeface="Calibri"/>
            </a:endParaRPr>
          </a:p>
          <a:p>
            <a:pPr algn="r">
              <a:spcAft>
                <a:spcPts val="1800"/>
              </a:spcAft>
            </a:pPr>
            <a:r>
              <a:rPr lang="is-IS" sz="2800" dirty="0" smtClean="0">
                <a:solidFill>
                  <a:schemeClr val="bg2"/>
                </a:solidFill>
                <a:latin typeface="Calibri"/>
                <a:cs typeface="Calibri"/>
              </a:rPr>
              <a:t>… </a:t>
            </a:r>
            <a:r>
              <a:rPr lang="en-US" sz="2800" dirty="0" smtClean="0">
                <a:solidFill>
                  <a:schemeClr val="bg2"/>
                </a:solidFill>
                <a:latin typeface="Calibri"/>
                <a:cs typeface="Calibri"/>
              </a:rPr>
              <a:t>know what you’re </a:t>
            </a:r>
            <a:r>
              <a:rPr lang="en-US" sz="2800" b="1" dirty="0" smtClean="0">
                <a:solidFill>
                  <a:schemeClr val="bg2"/>
                </a:solidFill>
                <a:latin typeface="Calibri"/>
                <a:cs typeface="Calibri"/>
              </a:rPr>
              <a:t>actually</a:t>
            </a:r>
            <a:r>
              <a:rPr lang="en-US" sz="2800" dirty="0" smtClean="0">
                <a:solidFill>
                  <a:schemeClr val="bg2"/>
                </a:solidFill>
                <a:latin typeface="Calibri"/>
                <a:cs typeface="Calibri"/>
              </a:rPr>
              <a:t> learning?</a:t>
            </a:r>
          </a:p>
          <a:p>
            <a:pPr algn="r">
              <a:spcAft>
                <a:spcPts val="1800"/>
              </a:spcAft>
            </a:pPr>
            <a:r>
              <a:rPr lang="is-IS" sz="2800" dirty="0" smtClean="0">
                <a:solidFill>
                  <a:schemeClr val="accent1"/>
                </a:solidFill>
                <a:latin typeface="Calibri"/>
                <a:cs typeface="Calibri"/>
              </a:rPr>
              <a:t>… </a:t>
            </a:r>
            <a:r>
              <a:rPr lang="en-US" sz="2800" b="1" dirty="0" smtClean="0">
                <a:solidFill>
                  <a:schemeClr val="accent1"/>
                </a:solidFill>
                <a:latin typeface="Calibri"/>
                <a:cs typeface="Calibri"/>
              </a:rPr>
              <a:t>improve</a:t>
            </a:r>
            <a:r>
              <a:rPr lang="en-US" sz="2800" dirty="0" smtClean="0">
                <a:solidFill>
                  <a:schemeClr val="accent1"/>
                </a:solidFill>
                <a:latin typeface="Calibri"/>
                <a:cs typeface="Calibri"/>
              </a:rPr>
              <a:t> based on </a:t>
            </a:r>
            <a:br>
              <a:rPr lang="en-US" sz="2800" dirty="0" smtClean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2800" dirty="0" smtClean="0">
                <a:solidFill>
                  <a:schemeClr val="accent1"/>
                </a:solidFill>
                <a:latin typeface="Calibri"/>
                <a:cs typeface="Calibri"/>
              </a:rPr>
              <a:t>what you’re learning?</a:t>
            </a:r>
          </a:p>
          <a:p>
            <a:pPr algn="r">
              <a:spcAft>
                <a:spcPts val="1800"/>
              </a:spcAft>
            </a:pPr>
            <a:r>
              <a:rPr lang="is-IS" sz="2800" dirty="0">
                <a:solidFill>
                  <a:srgbClr val="599393"/>
                </a:solidFill>
                <a:latin typeface="Calibri"/>
                <a:cs typeface="Calibri"/>
              </a:rPr>
              <a:t>…</a:t>
            </a:r>
            <a:r>
              <a:rPr lang="en-US" sz="2800" dirty="0">
                <a:solidFill>
                  <a:srgbClr val="599393"/>
                </a:solidFill>
                <a:latin typeface="Calibri"/>
                <a:cs typeface="Calibri"/>
              </a:rPr>
              <a:t> </a:t>
            </a:r>
            <a:r>
              <a:rPr lang="en-US" sz="2800" b="1" dirty="0" smtClean="0">
                <a:solidFill>
                  <a:srgbClr val="599393"/>
                </a:solidFill>
                <a:latin typeface="Calibri"/>
                <a:cs typeface="Calibri"/>
              </a:rPr>
              <a:t>reduce the cost</a:t>
            </a:r>
            <a:r>
              <a:rPr lang="en-US" sz="2800" dirty="0" smtClean="0">
                <a:solidFill>
                  <a:srgbClr val="599393"/>
                </a:solidFill>
                <a:latin typeface="Calibri"/>
                <a:cs typeface="Calibri"/>
              </a:rPr>
              <a:t> </a:t>
            </a:r>
            <a:br>
              <a:rPr lang="en-US" sz="2800" dirty="0" smtClean="0">
                <a:solidFill>
                  <a:srgbClr val="599393"/>
                </a:solidFill>
                <a:latin typeface="Calibri"/>
                <a:cs typeface="Calibri"/>
              </a:rPr>
            </a:br>
            <a:r>
              <a:rPr lang="en-US" sz="2800" dirty="0" smtClean="0">
                <a:solidFill>
                  <a:srgbClr val="599393"/>
                </a:solidFill>
                <a:latin typeface="Calibri"/>
                <a:cs typeface="Calibri"/>
              </a:rPr>
              <a:t>of learning?</a:t>
            </a:r>
          </a:p>
          <a:p>
            <a:pPr algn="r">
              <a:spcAft>
                <a:spcPts val="1800"/>
              </a:spcAft>
            </a:pPr>
            <a:r>
              <a:rPr lang="is-IS" sz="2800" dirty="0" smtClean="0">
                <a:solidFill>
                  <a:schemeClr val="accent1"/>
                </a:solidFill>
                <a:latin typeface="Calibri"/>
                <a:cs typeface="Calibri"/>
              </a:rPr>
              <a:t>… </a:t>
            </a:r>
            <a:r>
              <a:rPr lang="en-US" sz="2800" dirty="0" smtClean="0">
                <a:solidFill>
                  <a:schemeClr val="accent1"/>
                </a:solidFill>
                <a:latin typeface="Calibri"/>
                <a:cs typeface="Calibri"/>
              </a:rPr>
              <a:t>do all this </a:t>
            </a:r>
            <a:r>
              <a:rPr lang="en-US" sz="2800" b="1" dirty="0" smtClean="0">
                <a:solidFill>
                  <a:schemeClr val="accent1"/>
                </a:solidFill>
                <a:latin typeface="Calibri"/>
                <a:cs typeface="Calibri"/>
              </a:rPr>
              <a:t>collectively</a:t>
            </a:r>
            <a:r>
              <a:rPr lang="en-US" sz="2800" dirty="0" smtClean="0">
                <a:solidFill>
                  <a:schemeClr val="accent1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93524" y="595968"/>
            <a:ext cx="3581400" cy="406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0"/>
              </a:spcAft>
            </a:pPr>
            <a:r>
              <a:rPr lang="en-US" sz="4000" dirty="0" smtClean="0">
                <a:latin typeface="+mj-lt"/>
                <a:cs typeface="Calibri"/>
              </a:rPr>
              <a:t>You need</a:t>
            </a:r>
            <a:r>
              <a:rPr lang="is-IS" sz="4000" dirty="0">
                <a:latin typeface="+mj-lt"/>
                <a:cs typeface="Calibri"/>
              </a:rPr>
              <a:t> </a:t>
            </a:r>
            <a:r>
              <a:rPr lang="is-IS" sz="4000" dirty="0" smtClean="0">
                <a:latin typeface="+mj-lt"/>
                <a:cs typeface="Calibri"/>
              </a:rPr>
              <a:t>...</a:t>
            </a:r>
            <a:endParaRPr lang="en-US" sz="4000" dirty="0" smtClean="0">
              <a:latin typeface="+mj-lt"/>
              <a:cs typeface="Calibri"/>
            </a:endParaRP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Space and time for meaning-making</a:t>
            </a: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Isolated assumptions</a:t>
            </a: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Small bets</a:t>
            </a: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Individual agency</a:t>
            </a:r>
          </a:p>
        </p:txBody>
      </p:sp>
    </p:spTree>
    <p:extLst>
      <p:ext uri="{BB962C8B-B14F-4D97-AF65-F5344CB8AC3E}">
        <p14:creationId xmlns:p14="http://schemas.microsoft.com/office/powerpoint/2010/main" val="593962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658.JPG"/>
          <p:cNvPicPr>
            <a:picLocks noChangeAspect="1"/>
          </p:cNvPicPr>
          <p:nvPr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9237" r="5120" b="508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4" y="2724150"/>
            <a:ext cx="8687432" cy="14097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8000" dirty="0" smtClean="0">
                <a:solidFill>
                  <a:srgbClr val="000000"/>
                </a:solidFill>
              </a:rPr>
              <a:t>This stuff is </a:t>
            </a:r>
            <a:r>
              <a:rPr lang="en-US" sz="8000" dirty="0" smtClean="0">
                <a:solidFill>
                  <a:schemeClr val="accent5"/>
                </a:solidFill>
              </a:rPr>
              <a:t>hard</a:t>
            </a:r>
            <a:endParaRPr lang="en-US" sz="8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1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6658.JPG"/>
          <p:cNvPicPr>
            <a:picLocks noChangeAspect="1"/>
          </p:cNvPicPr>
          <p:nvPr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9237" r="5120" b="508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4" y="4419600"/>
            <a:ext cx="8687432" cy="155891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8000" dirty="0" smtClean="0">
                <a:solidFill>
                  <a:srgbClr val="000000"/>
                </a:solidFill>
              </a:rPr>
              <a:t>It requires </a:t>
            </a:r>
            <a:r>
              <a:rPr lang="en-US" sz="8000" dirty="0" smtClean="0">
                <a:solidFill>
                  <a:srgbClr val="00764D"/>
                </a:solidFill>
              </a:rPr>
              <a:t>practice</a:t>
            </a:r>
            <a:endParaRPr lang="en-US" sz="8000" dirty="0">
              <a:solidFill>
                <a:srgbClr val="00764D"/>
              </a:solidFill>
            </a:endParaRPr>
          </a:p>
        </p:txBody>
      </p:sp>
      <p:pic>
        <p:nvPicPr>
          <p:cNvPr id="3" name="Picture 2" descr="Zahara Paints Progression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4" y="962482"/>
            <a:ext cx="1768602" cy="2355401"/>
          </a:xfrm>
          <a:prstGeom prst="rect">
            <a:avLst/>
          </a:prstGeom>
        </p:spPr>
      </p:pic>
      <p:pic>
        <p:nvPicPr>
          <p:cNvPr id="4" name="Picture 3" descr="Zahara Paints Progression-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r="8709"/>
          <a:stretch/>
        </p:blipFill>
        <p:spPr>
          <a:xfrm>
            <a:off x="2641426" y="962482"/>
            <a:ext cx="1667799" cy="2355401"/>
          </a:xfrm>
          <a:prstGeom prst="rect">
            <a:avLst/>
          </a:prstGeom>
        </p:spPr>
      </p:pic>
      <p:pic>
        <p:nvPicPr>
          <p:cNvPr id="5" name="Picture 4" descr="Zahara Paints Progression-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76" y="962482"/>
            <a:ext cx="1768602" cy="2355400"/>
          </a:xfrm>
          <a:prstGeom prst="rect">
            <a:avLst/>
          </a:prstGeom>
        </p:spPr>
      </p:pic>
      <p:pic>
        <p:nvPicPr>
          <p:cNvPr id="6" name="Picture 5" descr="Zahara Paints Progression-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76" y="962482"/>
            <a:ext cx="1766551" cy="235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5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284" y="76200"/>
            <a:ext cx="8687432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srgbClr val="000000"/>
                </a:solidFill>
              </a:rPr>
              <a:t>A good experimentation process supports you through </a:t>
            </a:r>
            <a:r>
              <a:rPr lang="en-US" sz="3200" dirty="0" smtClean="0">
                <a:solidFill>
                  <a:schemeClr val="accent1"/>
                </a:solidFill>
              </a:rPr>
              <a:t>different stages of development</a:t>
            </a:r>
            <a:r>
              <a:rPr lang="en-US" sz="3200" dirty="0" smtClean="0"/>
              <a:t>...</a:t>
            </a:r>
            <a:endParaRPr lang="en-US" sz="3200" i="1" dirty="0"/>
          </a:p>
        </p:txBody>
      </p:sp>
      <p:sp>
        <p:nvSpPr>
          <p:cNvPr id="2" name="Rectangle 1"/>
          <p:cNvSpPr/>
          <p:nvPr/>
        </p:nvSpPr>
        <p:spPr>
          <a:xfrm>
            <a:off x="695252" y="4878426"/>
            <a:ext cx="251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Calibri"/>
                <a:cs typeface="Calibri"/>
              </a:rPr>
              <a:t>Try </a:t>
            </a:r>
            <a:r>
              <a:rPr lang="en-US" sz="2800" dirty="0">
                <a:solidFill>
                  <a:schemeClr val="accent1"/>
                </a:solidFill>
                <a:latin typeface="Calibri"/>
                <a:cs typeface="Calibri"/>
              </a:rPr>
              <a:t>stuff, </a:t>
            </a:r>
            <a:r>
              <a:rPr lang="en-US" sz="2800" dirty="0" smtClean="0">
                <a:solidFill>
                  <a:schemeClr val="accent1"/>
                </a:solidFill>
                <a:latin typeface="Calibri"/>
                <a:cs typeface="Calibri"/>
              </a:rPr>
              <a:t>see what </a:t>
            </a:r>
            <a:r>
              <a:rPr lang="en-US" sz="2800" dirty="0">
                <a:solidFill>
                  <a:schemeClr val="accent1"/>
                </a:solidFill>
                <a:latin typeface="Calibri"/>
                <a:cs typeface="Calibri"/>
              </a:rPr>
              <a:t>happens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4668" y="4070225"/>
            <a:ext cx="251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Calibri"/>
                <a:cs typeface="Calibri"/>
              </a:rPr>
              <a:t>Track results, make meaning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227" y="2907865"/>
            <a:ext cx="22863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Calibri"/>
                <a:cs typeface="Calibri"/>
              </a:rPr>
              <a:t>Learn, adapt quickly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773" y="4321314"/>
            <a:ext cx="1367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2"/>
                </a:solidFill>
                <a:latin typeface="Calibri"/>
                <a:cs typeface="Calibri"/>
              </a:rPr>
              <a:t>Crawl</a:t>
            </a:r>
            <a:endParaRPr lang="en-US" sz="40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pic>
        <p:nvPicPr>
          <p:cNvPr id="12" name="Shape 123"/>
          <p:cNvPicPr preferRelativeResize="0"/>
          <p:nvPr/>
        </p:nvPicPr>
        <p:blipFill rotWithShape="1">
          <a:blip r:embed="rId2">
            <a:alphaModFix/>
          </a:blip>
          <a:srcRect t="2986" r="81454" b="74232"/>
          <a:stretch/>
        </p:blipFill>
        <p:spPr>
          <a:xfrm>
            <a:off x="1500833" y="4114800"/>
            <a:ext cx="811125" cy="80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24"/>
          <p:cNvPicPr preferRelativeResize="0"/>
          <p:nvPr/>
        </p:nvPicPr>
        <p:blipFill rotWithShape="1">
          <a:blip r:embed="rId2">
            <a:alphaModFix/>
          </a:blip>
          <a:srcRect l="26255" t="2986" r="55198" b="74232"/>
          <a:stretch/>
        </p:blipFill>
        <p:spPr>
          <a:xfrm>
            <a:off x="3437500" y="3200400"/>
            <a:ext cx="811125" cy="80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25"/>
          <p:cNvPicPr preferRelativeResize="0"/>
          <p:nvPr/>
        </p:nvPicPr>
        <p:blipFill rotWithShape="1">
          <a:blip r:embed="rId2">
            <a:alphaModFix/>
          </a:blip>
          <a:srcRect l="52973" t="2986" r="27552" b="74232"/>
          <a:stretch/>
        </p:blipFill>
        <p:spPr>
          <a:xfrm>
            <a:off x="5446853" y="2209800"/>
            <a:ext cx="851724" cy="80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26"/>
          <p:cNvPicPr preferRelativeResize="0"/>
          <p:nvPr/>
        </p:nvPicPr>
        <p:blipFill rotWithShape="1">
          <a:blip r:embed="rId2">
            <a:alphaModFix/>
          </a:blip>
          <a:srcRect l="75578" t="2986" r="-2" b="74232"/>
          <a:stretch/>
        </p:blipFill>
        <p:spPr>
          <a:xfrm>
            <a:off x="7290196" y="1295400"/>
            <a:ext cx="1068174" cy="80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362200" y="3434687"/>
            <a:ext cx="1237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2"/>
                </a:solidFill>
                <a:latin typeface="Calibri"/>
                <a:cs typeface="Calibri"/>
              </a:rPr>
              <a:t>Walk</a:t>
            </a:r>
            <a:endParaRPr lang="en-US" sz="40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9600" y="2434937"/>
            <a:ext cx="1062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Run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6335" y="1518437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Fly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86590" y="2098300"/>
            <a:ext cx="18861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Do all this </a:t>
            </a:r>
            <a: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  <a:t>collectively</a:t>
            </a:r>
            <a:endParaRPr lang="en-US" sz="2800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22774" y="5644377"/>
            <a:ext cx="8756276" cy="12136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800" b="0" i="0" kern="1200" spc="-100">
                <a:solidFill>
                  <a:schemeClr val="tx1"/>
                </a:solidFill>
                <a:latin typeface="+mj-lt"/>
                <a:ea typeface="+mj-ea"/>
                <a:cs typeface="Signika Semibold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s-IS" sz="3200" dirty="0" smtClean="0"/>
              <a:t>... t</a:t>
            </a:r>
            <a:r>
              <a:rPr lang="en-US" sz="3200" dirty="0" err="1" smtClean="0"/>
              <a:t>oward</a:t>
            </a:r>
            <a:r>
              <a:rPr lang="en-US" sz="3200" dirty="0" smtClean="0"/>
              <a:t> the goal of </a:t>
            </a:r>
            <a:br>
              <a:rPr lang="en-US" sz="3200" dirty="0" smtClean="0"/>
            </a:br>
            <a:r>
              <a:rPr lang="en-US" sz="3200" i="1" dirty="0" smtClean="0">
                <a:solidFill>
                  <a:schemeClr val="accent5"/>
                </a:solidFill>
              </a:rPr>
              <a:t>collective </a:t>
            </a:r>
            <a:r>
              <a:rPr lang="en-US" sz="3200" dirty="0" smtClean="0">
                <a:solidFill>
                  <a:schemeClr val="accent5"/>
                </a:solidFill>
              </a:rPr>
              <a:t>learning</a:t>
            </a:r>
            <a:r>
              <a:rPr lang="en-US" sz="3200" dirty="0" smtClean="0"/>
              <a:t>,</a:t>
            </a:r>
            <a:r>
              <a:rPr lang="en-US" sz="3200" dirty="0" smtClean="0">
                <a:solidFill>
                  <a:schemeClr val="accent5"/>
                </a:solidFill>
              </a:rPr>
              <a:t> adapting</a:t>
            </a:r>
            <a:r>
              <a:rPr lang="en-US" sz="3200" dirty="0" smtClean="0">
                <a:solidFill>
                  <a:srgbClr val="000000"/>
                </a:solidFill>
              </a:rPr>
              <a:t>, and </a:t>
            </a:r>
            <a:r>
              <a:rPr lang="en-US" sz="3200" dirty="0" smtClean="0">
                <a:solidFill>
                  <a:srgbClr val="00764D"/>
                </a:solidFill>
              </a:rPr>
              <a:t>improvement</a:t>
            </a:r>
            <a:endParaRPr lang="en-US" sz="3200" dirty="0">
              <a:solidFill>
                <a:srgbClr val="0076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5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4" grpId="0"/>
      <p:bldP spid="16" grpId="0"/>
      <p:bldP spid="17" grpId="0"/>
      <p:bldP spid="18" grpId="0"/>
      <p:bldP spid="19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1. Background</a:t>
            </a:r>
            <a:r>
              <a:rPr lang="en-US" sz="3600" dirty="0" smtClean="0">
                <a:solidFill>
                  <a:srgbClr val="C45730"/>
                </a:solidFill>
              </a:rPr>
              <a:t/>
            </a:r>
            <a:br>
              <a:rPr lang="en-US" sz="3600" dirty="0" smtClean="0">
                <a:solidFill>
                  <a:srgbClr val="C45730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2. Why experiment?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3. What do we mean by “experimentation”?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accent1"/>
                </a:solidFill>
              </a:rPr>
              <a:t>4. How do we experiment effectively?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5. What are we learning?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 FOUR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2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>
                <a:solidFill>
                  <a:srgbClr val="C45730"/>
                </a:solidFill>
              </a:rPr>
              <a:t>1. Background</a:t>
            </a:r>
            <a:br>
              <a:rPr lang="en-US" sz="3600" dirty="0" smtClean="0">
                <a:solidFill>
                  <a:srgbClr val="C45730"/>
                </a:solidFill>
              </a:rPr>
            </a:br>
            <a:r>
              <a:rPr lang="en-US" sz="3600" dirty="0" smtClean="0">
                <a:solidFill>
                  <a:srgbClr val="C45730"/>
                </a:solidFill>
              </a:rPr>
              <a:t>2. Why experiment?</a:t>
            </a:r>
            <a:br>
              <a:rPr lang="en-US" sz="3600" dirty="0" smtClean="0">
                <a:solidFill>
                  <a:srgbClr val="C45730"/>
                </a:solidFill>
              </a:rPr>
            </a:br>
            <a:r>
              <a:rPr lang="en-US" sz="3600" dirty="0" smtClean="0">
                <a:solidFill>
                  <a:srgbClr val="C45730"/>
                </a:solidFill>
              </a:rPr>
              <a:t>3. What do we mean by “experimentation”?</a:t>
            </a:r>
            <a:br>
              <a:rPr lang="en-US" sz="3600" dirty="0" smtClean="0">
                <a:solidFill>
                  <a:srgbClr val="C45730"/>
                </a:solidFill>
              </a:rPr>
            </a:br>
            <a:r>
              <a:rPr lang="en-US" sz="3600" dirty="0" smtClean="0">
                <a:solidFill>
                  <a:srgbClr val="C45730"/>
                </a:solidFill>
              </a:rPr>
              <a:t>4. How do we experiment effectively?</a:t>
            </a:r>
            <a:br>
              <a:rPr lang="en-US" sz="3600" dirty="0" smtClean="0">
                <a:solidFill>
                  <a:srgbClr val="C45730"/>
                </a:solidFill>
              </a:rPr>
            </a:br>
            <a:r>
              <a:rPr lang="en-US" sz="3600" dirty="0" smtClean="0">
                <a:solidFill>
                  <a:srgbClr val="C45730"/>
                </a:solidFill>
              </a:rPr>
              <a:t>5. What are we learning?</a:t>
            </a:r>
            <a:endParaRPr lang="en-US" sz="3600" dirty="0">
              <a:solidFill>
                <a:srgbClr val="C4573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54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arning_through_experiment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0"/>
            <a:ext cx="697127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7456" y="1537138"/>
            <a:ext cx="2030944" cy="1206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16019" y="2425170"/>
            <a:ext cx="1708781" cy="17658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62600" y="2743200"/>
            <a:ext cx="653419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52490" y="4191000"/>
            <a:ext cx="1034110" cy="251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31656" y="4038600"/>
            <a:ext cx="2030944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5328" y="4419600"/>
            <a:ext cx="830691" cy="22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79500" y="3352800"/>
            <a:ext cx="2452156" cy="1891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76400" y="838200"/>
            <a:ext cx="1219200" cy="26604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08614" y="35812"/>
            <a:ext cx="3158786" cy="1206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esi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58" y="1160473"/>
            <a:ext cx="2652065" cy="1430327"/>
          </a:xfrm>
          <a:prstGeom prst="rect">
            <a:avLst/>
          </a:prstGeom>
        </p:spPr>
      </p:pic>
      <p:pic>
        <p:nvPicPr>
          <p:cNvPr id="16" name="Picture 15" descr="meaning_mak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293430"/>
            <a:ext cx="2272456" cy="218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4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524000" y="1981200"/>
            <a:ext cx="3444415" cy="2447427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609600"/>
            <a:ext cx="36576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bg2"/>
                </a:solidFill>
                <a:latin typeface="+mj-lt"/>
              </a:rPr>
              <a:t>1. Discovery — Stepping back</a:t>
            </a:r>
          </a:p>
          <a:p>
            <a:r>
              <a:rPr lang="en-US" dirty="0" smtClean="0"/>
              <a:t>What question are you trying to answer, and 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0" y="2458625"/>
            <a:ext cx="3733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951414"/>
                </a:solidFill>
                <a:latin typeface="+mj-lt"/>
              </a:rPr>
              <a:t>2. Design — Getting specific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What’s your hypothesis?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How will you measure success?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When will the experiment start and end?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4876800"/>
            <a:ext cx="3565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latin typeface="+mj-lt"/>
              </a:rPr>
              <a:t>3. Making meaning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What did you learn?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What do you want to do next?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2054566"/>
            <a:ext cx="3292015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Regular group </a:t>
            </a:r>
            <a:r>
              <a:rPr lang="en-US" dirty="0" err="1">
                <a:solidFill>
                  <a:schemeClr val="bg1"/>
                </a:solidFill>
              </a:rPr>
              <a:t>checkins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Individual coaching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Public domain templates for Discovery, Design, and Tracking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Dashboard for big picture </a:t>
            </a:r>
            <a:r>
              <a:rPr lang="en-US" dirty="0" smtClean="0">
                <a:solidFill>
                  <a:schemeClr val="bg1"/>
                </a:solidFill>
              </a:rPr>
              <a:t>tracking</a:t>
            </a:r>
          </a:p>
        </p:txBody>
      </p:sp>
      <p:cxnSp>
        <p:nvCxnSpPr>
          <p:cNvPr id="16" name="Curved Connector 15"/>
          <p:cNvCxnSpPr/>
          <p:nvPr/>
        </p:nvCxnSpPr>
        <p:spPr>
          <a:xfrm>
            <a:off x="5102057" y="914400"/>
            <a:ext cx="1981200" cy="1210173"/>
          </a:xfrm>
          <a:prstGeom prst="curvedConnector2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rot="7200000">
            <a:off x="5149615" y="4365342"/>
            <a:ext cx="1981200" cy="1210173"/>
          </a:xfrm>
          <a:prstGeom prst="curvedConnector2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/>
          <p:nvPr/>
        </p:nvCxnSpPr>
        <p:spPr>
          <a:xfrm rot="14160000">
            <a:off x="217375" y="2679092"/>
            <a:ext cx="1981200" cy="1210173"/>
          </a:xfrm>
          <a:prstGeom prst="curvedConnector2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83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+ Discovery Templates</a:t>
            </a:r>
            <a:endParaRPr lang="en-US" dirty="0"/>
          </a:p>
        </p:txBody>
      </p:sp>
      <p:pic>
        <p:nvPicPr>
          <p:cNvPr id="4" name="Picture 3" descr="template-design_log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08" y="1371600"/>
            <a:ext cx="3942692" cy="5105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 descr="template-design_log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1600"/>
            <a:ext cx="3942692" cy="5105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107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Dashboard</a:t>
            </a:r>
            <a:endParaRPr lang="en-US" dirty="0"/>
          </a:p>
        </p:txBody>
      </p:sp>
      <p:pic>
        <p:nvPicPr>
          <p:cNvPr id="6" name="Picture 5" descr="dashbo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3606165" cy="5029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Picture 8" descr="dashboard-test-lisa_fra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68765"/>
            <a:ext cx="3048439" cy="5029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32264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58144" y="1623618"/>
            <a:ext cx="1183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5"/>
                </a:solidFill>
                <a:latin typeface="Calibri"/>
                <a:cs typeface="Calibri"/>
              </a:rPr>
              <a:t>Big picture, little picture</a:t>
            </a:r>
            <a:endParaRPr lang="en-US" sz="1200" dirty="0">
              <a:solidFill>
                <a:schemeClr val="accent5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STP Experiments (Sep 2015-May 2016)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28284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  <a:latin typeface="Calibri"/>
                <a:cs typeface="Calibri"/>
              </a:rPr>
              <a:t>Oct</a:t>
            </a:r>
            <a:endParaRPr lang="en-US" sz="2400" b="1" dirty="0">
              <a:solidFill>
                <a:schemeClr val="accent6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0240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Nov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1156" y="1151525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Dec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2072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Jan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32805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Feb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3721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Mar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4637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Apr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13932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May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284" y="2085283"/>
            <a:ext cx="104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  <a:latin typeface="Calibri"/>
                <a:cs typeface="Calibri"/>
              </a:rPr>
              <a:t>Wye, help us!</a:t>
            </a:r>
            <a:endParaRPr lang="en-US" sz="12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4764" y="234764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Log it or lose it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8251" y="2624162"/>
            <a:ext cx="2480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My plate, your plate, sharing dessert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11445" y="2868452"/>
            <a:ext cx="1039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4</a:t>
            </a:r>
            <a:r>
              <a:rPr lang="en-US" sz="1200" baseline="30000" dirty="0" smtClean="0">
                <a:solidFill>
                  <a:srgbClr val="00764D"/>
                </a:solidFill>
                <a:latin typeface="Calibri"/>
                <a:cs typeface="Calibri"/>
              </a:rPr>
              <a:t>th</a:t>
            </a:r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 dimension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11504" y="1623618"/>
            <a:ext cx="869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5"/>
                </a:solidFill>
                <a:latin typeface="Calibri"/>
                <a:cs typeface="Calibri"/>
              </a:rPr>
              <a:t>Just right connection</a:t>
            </a:r>
            <a:endParaRPr lang="en-US" sz="1200" dirty="0">
              <a:solidFill>
                <a:schemeClr val="accent5"/>
              </a:solidFill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10682" y="1623618"/>
            <a:ext cx="738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Stand up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12957" y="1625752"/>
            <a:ext cx="1774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Team meeting + stand up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6876" y="3145451"/>
            <a:ext cx="927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Plan to plan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13111" y="4346522"/>
            <a:ext cx="100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YouTube Celebrities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18346" y="3422450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764D"/>
                </a:solidFill>
                <a:latin typeface="Calibri"/>
                <a:cs typeface="Calibri"/>
              </a:rPr>
              <a:t>Slackin</a:t>
            </a:r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’ in public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20029" y="3732635"/>
            <a:ext cx="1221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Get in formation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29200" y="4039042"/>
            <a:ext cx="1518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Movement calendars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38511" y="4821962"/>
            <a:ext cx="1965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Every Batman needs a Robin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00375" y="5098961"/>
            <a:ext cx="802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Lisa Frank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86984" y="5375960"/>
            <a:ext cx="1290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Take down of the Energizer Bunny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20001" y="5828265"/>
            <a:ext cx="129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Few folks, much abundance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67038" y="4346522"/>
            <a:ext cx="1252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YouTube Celebrities 2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64764" y="6379480"/>
            <a:ext cx="228284" cy="171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99485" y="6318760"/>
            <a:ext cx="2044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Externally-facing experiments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4764" y="6146931"/>
            <a:ext cx="228284" cy="1718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99485" y="6097686"/>
            <a:ext cx="201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Internally-facing experiments</a:t>
            </a:r>
            <a:endParaRPr lang="en-U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032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58144" y="1623618"/>
            <a:ext cx="1183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5"/>
                </a:solidFill>
                <a:latin typeface="Calibri"/>
                <a:cs typeface="Calibri"/>
              </a:rPr>
              <a:t>Big picture, little picture</a:t>
            </a:r>
            <a:endParaRPr lang="en-US" sz="1200" dirty="0">
              <a:solidFill>
                <a:schemeClr val="accent5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STP Experiments (Sep 2015-May 2016)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28284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  <a:latin typeface="Calibri"/>
                <a:cs typeface="Calibri"/>
              </a:rPr>
              <a:t>Oct</a:t>
            </a:r>
            <a:endParaRPr lang="en-US" sz="2400" b="1" dirty="0">
              <a:solidFill>
                <a:schemeClr val="accent6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0240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Nov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1156" y="1151525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Dec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2072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Jan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32805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Feb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3721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Mar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4637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Apr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13932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May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284" y="2085283"/>
            <a:ext cx="104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  <a:latin typeface="Calibri"/>
                <a:cs typeface="Calibri"/>
              </a:rPr>
              <a:t>Wye, help us!</a:t>
            </a:r>
            <a:endParaRPr lang="en-US" sz="12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4764" y="234764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Log it or lose it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8251" y="2624162"/>
            <a:ext cx="2480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My plate, your plate, sharing dessert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11445" y="2868452"/>
            <a:ext cx="1039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4</a:t>
            </a:r>
            <a:r>
              <a:rPr lang="en-US" sz="1200" baseline="30000" dirty="0" smtClean="0">
                <a:solidFill>
                  <a:srgbClr val="00764D"/>
                </a:solidFill>
                <a:latin typeface="Calibri"/>
                <a:cs typeface="Calibri"/>
              </a:rPr>
              <a:t>th</a:t>
            </a:r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 dimension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11504" y="1623618"/>
            <a:ext cx="869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5"/>
                </a:solidFill>
                <a:latin typeface="Calibri"/>
                <a:cs typeface="Calibri"/>
              </a:rPr>
              <a:t>Just right connection</a:t>
            </a:r>
            <a:endParaRPr lang="en-US" sz="1200" dirty="0">
              <a:solidFill>
                <a:schemeClr val="accent5"/>
              </a:solidFill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10682" y="1623618"/>
            <a:ext cx="738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Stand up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12957" y="1625752"/>
            <a:ext cx="1774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Team meeting + stand up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6876" y="3145451"/>
            <a:ext cx="927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Plan to plan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13111" y="4346522"/>
            <a:ext cx="100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YouTube Celebrities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18346" y="3422450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764D"/>
                </a:solidFill>
                <a:latin typeface="Calibri"/>
                <a:cs typeface="Calibri"/>
              </a:rPr>
              <a:t>Slackin</a:t>
            </a:r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’ in public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20029" y="3732635"/>
            <a:ext cx="1221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Get in formation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29200" y="4039042"/>
            <a:ext cx="1518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Movement calendars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38511" y="4821962"/>
            <a:ext cx="1965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Every Batman needs a Robin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00375" y="5098961"/>
            <a:ext cx="802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Lisa Frank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86984" y="5375960"/>
            <a:ext cx="1290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Take down of the Energizer Bunny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20001" y="5828265"/>
            <a:ext cx="129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Few folks, much abundance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67038" y="4346522"/>
            <a:ext cx="1252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YouTube Celebrities 2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9596" y="3531716"/>
            <a:ext cx="22199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latin typeface="Calibri"/>
                <a:cs typeface="Calibri"/>
              </a:rPr>
              <a:t>18</a:t>
            </a:r>
            <a:endParaRPr lang="en-US" sz="15000" b="1" dirty="0">
              <a:latin typeface="Calibri"/>
              <a:cs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84960" y="1436432"/>
            <a:ext cx="138337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latin typeface="Calibri"/>
                <a:cs typeface="Calibri"/>
              </a:rPr>
              <a:t>8</a:t>
            </a:r>
            <a:endParaRPr lang="en-US" sz="15000" b="1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341203"/>
            <a:ext cx="3311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alibri"/>
                <a:cs typeface="Calibri"/>
              </a:rPr>
              <a:t>experiments</a:t>
            </a:r>
            <a:endParaRPr lang="en-US" sz="4800" dirty="0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20973" y="3207603"/>
            <a:ext cx="2094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alibri"/>
                <a:cs typeface="Calibri"/>
              </a:rPr>
              <a:t>months</a:t>
            </a:r>
            <a:endParaRPr lang="en-US" sz="4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64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58144" y="1623618"/>
            <a:ext cx="1183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5"/>
                </a:solidFill>
                <a:latin typeface="Calibri"/>
                <a:cs typeface="Calibri"/>
              </a:rPr>
              <a:t>Big picture, little picture</a:t>
            </a:r>
            <a:endParaRPr lang="en-US" sz="1200" dirty="0">
              <a:solidFill>
                <a:schemeClr val="accent5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STP Experiments (Sep 2015-May 2016)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28284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  <a:latin typeface="Calibri"/>
                <a:cs typeface="Calibri"/>
              </a:rPr>
              <a:t>Oct</a:t>
            </a:r>
            <a:endParaRPr lang="en-US" sz="2400" b="1" dirty="0">
              <a:solidFill>
                <a:schemeClr val="accent6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0240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Nov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1156" y="1151525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Dec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2072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Jan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32805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Feb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3721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Mar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4637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Apr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13932" y="1143000"/>
            <a:ext cx="99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E7D"/>
                </a:solidFill>
                <a:latin typeface="Calibri"/>
                <a:cs typeface="Calibri"/>
              </a:rPr>
              <a:t>May</a:t>
            </a:r>
            <a:endParaRPr lang="en-US" sz="2400" b="1" dirty="0">
              <a:solidFill>
                <a:srgbClr val="004E7D"/>
              </a:solidFill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284" y="2085283"/>
            <a:ext cx="104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  <a:effectLst/>
                <a:latin typeface="Calibri"/>
                <a:cs typeface="Calibri"/>
              </a:rPr>
              <a:t>Wye, help us!</a:t>
            </a:r>
            <a:endParaRPr lang="en-US" sz="1200" dirty="0">
              <a:solidFill>
                <a:schemeClr val="accent2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4764" y="234764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Log it or lose it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8251" y="2624162"/>
            <a:ext cx="2480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effectLst>
                  <a:glow rad="101600">
                    <a:srgbClr val="FFFF00">
                      <a:alpha val="75000"/>
                    </a:srgbClr>
                  </a:glow>
                </a:effectLst>
                <a:latin typeface="Calibri"/>
                <a:cs typeface="Calibri"/>
              </a:rPr>
              <a:t>My plate, your plate, sharing dessert</a:t>
            </a:r>
            <a:endParaRPr lang="en-US" sz="1200" dirty="0">
              <a:solidFill>
                <a:srgbClr val="00764D"/>
              </a:solidFill>
              <a:effectLst>
                <a:glow rad="101600">
                  <a:srgbClr val="FFFF00">
                    <a:alpha val="75000"/>
                  </a:srgbClr>
                </a:glow>
              </a:effectLst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11445" y="2868452"/>
            <a:ext cx="1039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4</a:t>
            </a:r>
            <a:r>
              <a:rPr lang="en-US" sz="1200" baseline="30000" dirty="0" smtClean="0">
                <a:solidFill>
                  <a:srgbClr val="00764D"/>
                </a:solidFill>
                <a:latin typeface="Calibri"/>
                <a:cs typeface="Calibri"/>
              </a:rPr>
              <a:t>th</a:t>
            </a:r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 dimension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11504" y="1623618"/>
            <a:ext cx="869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5"/>
                </a:solidFill>
                <a:effectLst>
                  <a:glow rad="101600">
                    <a:srgbClr val="FFFF00">
                      <a:alpha val="75000"/>
                    </a:srgbClr>
                  </a:glow>
                </a:effectLst>
                <a:latin typeface="Calibri"/>
                <a:cs typeface="Calibri"/>
              </a:rPr>
              <a:t>Just right connection</a:t>
            </a:r>
            <a:endParaRPr lang="en-US" sz="1200" dirty="0">
              <a:solidFill>
                <a:schemeClr val="accent5"/>
              </a:solidFill>
              <a:effectLst>
                <a:glow rad="101600">
                  <a:srgbClr val="FFFF00">
                    <a:alpha val="75000"/>
                  </a:srgbClr>
                </a:glow>
              </a:effectLst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10682" y="1623618"/>
            <a:ext cx="738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effectLst>
                  <a:glow rad="101600">
                    <a:srgbClr val="FFFF00">
                      <a:alpha val="75000"/>
                    </a:srgbClr>
                  </a:glow>
                </a:effectLst>
                <a:latin typeface="Calibri"/>
                <a:cs typeface="Calibri"/>
              </a:rPr>
              <a:t>Stand up</a:t>
            </a:r>
            <a:endParaRPr lang="en-US" sz="1200" dirty="0">
              <a:solidFill>
                <a:srgbClr val="00764D"/>
              </a:solidFill>
              <a:effectLst>
                <a:glow rad="101600">
                  <a:srgbClr val="FFFF00">
                    <a:alpha val="75000"/>
                  </a:srgbClr>
                </a:glow>
              </a:effectLst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12957" y="1625752"/>
            <a:ext cx="1774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Team meeting + stand up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6876" y="3145451"/>
            <a:ext cx="927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Plan to plan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13111" y="4346522"/>
            <a:ext cx="100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YouTube Celebrities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18346" y="3422450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764D"/>
                </a:solidFill>
                <a:latin typeface="Calibri"/>
                <a:cs typeface="Calibri"/>
              </a:rPr>
              <a:t>Slackin</a:t>
            </a:r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’ in public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20029" y="3732635"/>
            <a:ext cx="1221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Get in formation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29200" y="4039042"/>
            <a:ext cx="1518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Movement calendars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38511" y="4821962"/>
            <a:ext cx="1965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effectLst/>
                <a:latin typeface="Calibri"/>
                <a:cs typeface="Calibri"/>
              </a:rPr>
              <a:t>Every Batman needs a Robin</a:t>
            </a:r>
            <a:endParaRPr lang="en-US" sz="1200" dirty="0">
              <a:solidFill>
                <a:srgbClr val="951414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00375" y="5098961"/>
            <a:ext cx="802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Lisa Frank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86984" y="5375960"/>
            <a:ext cx="1290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Take down of the Energizer Bunny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20001" y="5828265"/>
            <a:ext cx="129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64D"/>
                </a:solidFill>
                <a:latin typeface="Calibri"/>
                <a:cs typeface="Calibri"/>
              </a:rPr>
              <a:t>Few folks, much abundance</a:t>
            </a:r>
            <a:endParaRPr lang="en-US" sz="1200" dirty="0">
              <a:solidFill>
                <a:srgbClr val="00764D"/>
              </a:solidFill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67038" y="4346522"/>
            <a:ext cx="1252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951414"/>
                </a:solidFill>
                <a:latin typeface="Calibri"/>
                <a:cs typeface="Calibri"/>
              </a:rPr>
              <a:t>YouTube Celebrities 2</a:t>
            </a:r>
            <a:endParaRPr lang="en-US" sz="1200" dirty="0">
              <a:solidFill>
                <a:srgbClr val="951414"/>
              </a:solidFill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8600" y="564359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  <a:latin typeface="+mj-lt"/>
                <a:cs typeface="Calibri"/>
              </a:rPr>
              <a:t>A deeper dive</a:t>
            </a:r>
            <a:endParaRPr lang="en-US" sz="3600" dirty="0">
              <a:solidFill>
                <a:schemeClr val="accent1"/>
              </a:solidFill>
              <a:latin typeface="+mj-lt"/>
              <a:cs typeface="Calibri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990600" y="2971800"/>
            <a:ext cx="0" cy="26717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58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287286" y="418538"/>
            <a:ext cx="3294114" cy="2248462"/>
          </a:xfrm>
          <a:prstGeom prst="wedgeRoundRectCallout">
            <a:avLst>
              <a:gd name="adj1" fmla="val 27531"/>
              <a:gd name="adj2" fmla="val 67923"/>
              <a:gd name="adj3" fmla="val 16667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den_kidane-headsh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3232673"/>
            <a:ext cx="1295399" cy="1295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653" y="5980331"/>
            <a:ext cx="961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libri"/>
                <a:cs typeface="Calibri"/>
              </a:rPr>
              <a:t>OCT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482" y="510570"/>
            <a:ext cx="3198918" cy="2004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How might we quantify </a:t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>each staff’s capacity to understand when there are opportunities to collaborate?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/>
          <a:srcRect l="9388" r="9388"/>
          <a:stretch>
            <a:fillRect/>
          </a:stretch>
        </p:blipFill>
        <p:spPr>
          <a:xfrm>
            <a:off x="4724400" y="1320665"/>
            <a:ext cx="3974355" cy="22399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1" y="3566791"/>
            <a:ext cx="3884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If we know how full each other’s plates are and what is on them, then we will more efficiently complete our main tasks and identify places for collaboration.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495800" y="228600"/>
            <a:ext cx="4419600" cy="5827931"/>
          </a:xfrm>
          <a:prstGeom prst="wedgeRoundRectCallout">
            <a:avLst>
              <a:gd name="adj1" fmla="val -67047"/>
              <a:gd name="adj2" fmla="val 10523"/>
              <a:gd name="adj3" fmla="val 16667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381000"/>
            <a:ext cx="3884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My plate, your plate, just dessert!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6653" y="5221998"/>
            <a:ext cx="964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Calibri"/>
                <a:cs typeface="Calibri"/>
              </a:rPr>
              <a:t>26</a:t>
            </a:r>
            <a:endParaRPr lang="en-US" sz="6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0835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en_kidane-headsh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800600"/>
            <a:ext cx="1295399" cy="1295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653" y="5980331"/>
            <a:ext cx="961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libri"/>
                <a:cs typeface="Calibri"/>
              </a:rPr>
              <a:t>OCT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/>
          <a:srcRect l="9388" r="9388"/>
          <a:stretch>
            <a:fillRect/>
          </a:stretch>
        </p:blipFill>
        <p:spPr>
          <a:xfrm>
            <a:off x="648944" y="1320665"/>
            <a:ext cx="3974355" cy="2239932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57200" y="228601"/>
            <a:ext cx="4382743" cy="3657599"/>
          </a:xfrm>
          <a:prstGeom prst="wedgeRoundRectCallout">
            <a:avLst>
              <a:gd name="adj1" fmla="val 13333"/>
              <a:gd name="adj2" fmla="val 70449"/>
              <a:gd name="adj3" fmla="val 16667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8944" y="381000"/>
            <a:ext cx="3884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My plate, your plate, just dessert!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6653" y="5221998"/>
            <a:ext cx="964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Calibri"/>
                <a:cs typeface="Calibri"/>
              </a:rPr>
              <a:t>26</a:t>
            </a:r>
            <a:endParaRPr lang="en-US" sz="6000" dirty="0">
              <a:latin typeface="Calibri"/>
              <a:cs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63877" y="1711613"/>
            <a:ext cx="1287696" cy="1287696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5105400" y="228601"/>
            <a:ext cx="3276600" cy="1017553"/>
          </a:xfrm>
          <a:prstGeom prst="wedgeRoundRectCallout">
            <a:avLst>
              <a:gd name="adj1" fmla="val -3741"/>
              <a:gd name="adj2" fmla="val 117632"/>
              <a:gd name="adj3" fmla="val 16667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257800" y="279225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I don’t agree with the premise.</a:t>
            </a:r>
          </a:p>
        </p:txBody>
      </p:sp>
      <p:pic>
        <p:nvPicPr>
          <p:cNvPr id="18" name="Picture 17" descr="alison_lin-headsho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800600"/>
            <a:ext cx="862936" cy="1295400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5356334" y="3594377"/>
            <a:ext cx="3025666" cy="602397"/>
          </a:xfrm>
          <a:prstGeom prst="wedgeRoundRectCallout">
            <a:avLst>
              <a:gd name="adj1" fmla="val -34198"/>
              <a:gd name="adj2" fmla="val 105836"/>
              <a:gd name="adj3" fmla="val 16667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86400" y="3594377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Try it anyway, Eden!</a:t>
            </a:r>
          </a:p>
        </p:txBody>
      </p:sp>
    </p:spTree>
    <p:extLst>
      <p:ext uri="{BB962C8B-B14F-4D97-AF65-F5344CB8AC3E}">
        <p14:creationId xmlns:p14="http://schemas.microsoft.com/office/powerpoint/2010/main" val="2650889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6653" y="5980331"/>
            <a:ext cx="961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F7F7F"/>
                </a:solidFill>
                <a:latin typeface="Calibri"/>
                <a:cs typeface="Calibri"/>
              </a:rPr>
              <a:t>OCT</a:t>
            </a:r>
            <a:endParaRPr lang="en-US" sz="36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653" y="5221998"/>
            <a:ext cx="964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26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45312" y="5980331"/>
            <a:ext cx="105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libri"/>
                <a:cs typeface="Calibri"/>
              </a:rPr>
              <a:t>NOV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02640" y="5221998"/>
            <a:ext cx="5746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Calibri"/>
                <a:cs typeface="Calibri"/>
              </a:rPr>
              <a:t>2</a:t>
            </a:r>
            <a:endParaRPr lang="en-US" sz="6000" dirty="0">
              <a:latin typeface="Calibri"/>
              <a:cs typeface="Calibri"/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/>
          <a:srcRect l="9388" r="9388"/>
          <a:stretch>
            <a:fillRect/>
          </a:stretch>
        </p:blipFill>
        <p:spPr>
          <a:xfrm>
            <a:off x="376653" y="381000"/>
            <a:ext cx="3974355" cy="22399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6654" y="2627126"/>
            <a:ext cx="3884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If we know how full each other’s plates are and what is on them, then we will more efficiently complete our main tasks and identify places for collaboration.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0103" y="1720811"/>
            <a:ext cx="129549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 smtClean="0">
                <a:solidFill>
                  <a:schemeClr val="accent2"/>
                </a:solidFill>
                <a:latin typeface="Calibri"/>
                <a:cs typeface="Calibri"/>
              </a:rPr>
              <a:t>x</a:t>
            </a:r>
            <a:endParaRPr lang="en-US" sz="200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3000" y="1757510"/>
            <a:ext cx="3884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The missing element is </a:t>
            </a:r>
            <a:r>
              <a:rPr lang="en-US" sz="2400" b="1" dirty="0" smtClean="0">
                <a:latin typeface="Calibri"/>
                <a:cs typeface="Calibri"/>
              </a:rPr>
              <a:t>collective prioritization</a:t>
            </a:r>
            <a:r>
              <a:rPr lang="en-US" sz="2400" dirty="0" smtClean="0">
                <a:latin typeface="Calibri"/>
                <a:cs typeface="Calibri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3000" y="1162960"/>
            <a:ext cx="350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  <a:latin typeface="Calibri"/>
                <a:cs typeface="Calibri"/>
              </a:rPr>
              <a:t>What We Learned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3000" y="3332110"/>
            <a:ext cx="388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Create additional time during weekly staff meetings to discuss organizational priorities.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3000" y="2737560"/>
            <a:ext cx="350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/>
                </a:solidFill>
                <a:latin typeface="Calibri"/>
                <a:cs typeface="Calibri"/>
              </a:rPr>
              <a:t>Pivot</a:t>
            </a:r>
          </a:p>
        </p:txBody>
      </p:sp>
    </p:spTree>
    <p:extLst>
      <p:ext uri="{BB962C8B-B14F-4D97-AF65-F5344CB8AC3E}">
        <p14:creationId xmlns:p14="http://schemas.microsoft.com/office/powerpoint/2010/main" val="94914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2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>
                <a:solidFill>
                  <a:srgbClr val="C45730"/>
                </a:solidFill>
              </a:rPr>
              <a:t>1. Background</a:t>
            </a:r>
            <a:br>
              <a:rPr lang="en-US" sz="3600" dirty="0" smtClean="0">
                <a:solidFill>
                  <a:srgbClr val="C45730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2. Why experiment?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3. What do we mean by “experimentation”?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4. How do we experiment effectively?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5. What are we learning?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01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9388" r="9388"/>
          <a:stretch>
            <a:fillRect/>
          </a:stretch>
        </p:blipFill>
        <p:spPr>
          <a:xfrm>
            <a:off x="457200" y="3124200"/>
            <a:ext cx="4867313" cy="2743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28600"/>
            <a:ext cx="3886200" cy="2590800"/>
          </a:xfrm>
          <a:prstGeom prst="rect">
            <a:avLst/>
          </a:prstGeom>
        </p:spPr>
      </p:pic>
      <p:sp>
        <p:nvSpPr>
          <p:cNvPr id="7" name="Bent Arrow 6"/>
          <p:cNvSpPr/>
          <p:nvPr/>
        </p:nvSpPr>
        <p:spPr>
          <a:xfrm>
            <a:off x="2667000" y="1036320"/>
            <a:ext cx="813816" cy="170688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902214"/>
            <a:ext cx="4873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My plate, your plate, sharing dessert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4219" y="228600"/>
            <a:ext cx="2965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Just right connections</a:t>
            </a:r>
            <a:endParaRPr lang="en-US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148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6653" y="5980331"/>
            <a:ext cx="961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F7F7F"/>
                </a:solidFill>
                <a:latin typeface="Calibri"/>
                <a:cs typeface="Calibri"/>
              </a:rPr>
              <a:t>OCT</a:t>
            </a:r>
            <a:endParaRPr lang="en-US" sz="36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653" y="5221998"/>
            <a:ext cx="964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26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45312" y="5980331"/>
            <a:ext cx="105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NOV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02640" y="5221998"/>
            <a:ext cx="5746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lang="en-US" sz="60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4502" y="5980331"/>
            <a:ext cx="105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libri"/>
                <a:cs typeface="Calibri"/>
              </a:rPr>
              <a:t>NOV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1830" y="5221998"/>
            <a:ext cx="5746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87286" y="418538"/>
            <a:ext cx="3294114" cy="2248462"/>
          </a:xfrm>
          <a:prstGeom prst="wedgeRoundRectCallout">
            <a:avLst>
              <a:gd name="adj1" fmla="val 27531"/>
              <a:gd name="adj2" fmla="val 67923"/>
              <a:gd name="adj3" fmla="val 16667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eden_kidane-headsh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3232673"/>
            <a:ext cx="1295399" cy="12953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2482" y="510570"/>
            <a:ext cx="3198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How might we improve our team meetings to help us feel more connected and engaged?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24401" y="3566791"/>
            <a:ext cx="3884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If we regularly connect to the why of our work and connect with organizational priorities, then we’ll be able to increase STP’s impact and feel connected.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495800" y="228600"/>
            <a:ext cx="4419600" cy="5827931"/>
          </a:xfrm>
          <a:prstGeom prst="wedgeRoundRectCallout">
            <a:avLst>
              <a:gd name="adj1" fmla="val -67047"/>
              <a:gd name="adj2" fmla="val 10523"/>
              <a:gd name="adj3" fmla="val 16667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724400" y="381000"/>
            <a:ext cx="3884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Just right connections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1" y="933373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8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6653" y="5980331"/>
            <a:ext cx="961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F7F7F"/>
                </a:solidFill>
                <a:latin typeface="Calibri"/>
                <a:cs typeface="Calibri"/>
              </a:rPr>
              <a:t>OCT</a:t>
            </a:r>
            <a:endParaRPr lang="en-US" sz="36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653" y="5221998"/>
            <a:ext cx="964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26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45312" y="5980331"/>
            <a:ext cx="105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NOV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02640" y="5221998"/>
            <a:ext cx="5746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lang="en-US" sz="60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4502" y="5980331"/>
            <a:ext cx="105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libri"/>
                <a:cs typeface="Calibri"/>
              </a:rPr>
              <a:t>NOV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1830" y="5221998"/>
            <a:ext cx="5746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6653" y="2938218"/>
            <a:ext cx="3884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If we regularly connect to the why of our work and connect with organizational priorities, then we’ll be able to increase STP’s impact and feel connected.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53" y="304800"/>
            <a:ext cx="3886200" cy="2590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67219" y="2453583"/>
            <a:ext cx="27494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 smtClean="0">
                <a:solidFill>
                  <a:schemeClr val="accent5"/>
                </a:solidFill>
                <a:latin typeface="Calibri"/>
                <a:cs typeface="Calibri"/>
              </a:rPr>
              <a:t>✓</a:t>
            </a:r>
            <a:endParaRPr lang="en-US" sz="20000" dirty="0">
              <a:solidFill>
                <a:schemeClr val="accent5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3000" y="1021140"/>
            <a:ext cx="388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Connecting this way worked, but we didn’t want to cram this into our weekly team meeting.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53000" y="436364"/>
            <a:ext cx="350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  <a:latin typeface="Calibri"/>
                <a:cs typeface="Calibri"/>
              </a:rPr>
              <a:t>What We Learned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53000" y="3332110"/>
            <a:ext cx="388471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Do very brief daily standups to review organizational and individual priorities.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3000" y="2737560"/>
            <a:ext cx="350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/>
                </a:solidFill>
                <a:latin typeface="Calibri"/>
                <a:cs typeface="Calibri"/>
              </a:rPr>
              <a:t>Pivot</a:t>
            </a:r>
          </a:p>
        </p:txBody>
      </p:sp>
    </p:spTree>
    <p:extLst>
      <p:ext uri="{BB962C8B-B14F-4D97-AF65-F5344CB8AC3E}">
        <p14:creationId xmlns:p14="http://schemas.microsoft.com/office/powerpoint/2010/main" val="2449454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9388" r="9388"/>
          <a:stretch>
            <a:fillRect/>
          </a:stretch>
        </p:blipFill>
        <p:spPr>
          <a:xfrm>
            <a:off x="457200" y="3124200"/>
            <a:ext cx="4867313" cy="2743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28600"/>
            <a:ext cx="3886200" cy="2590800"/>
          </a:xfrm>
          <a:prstGeom prst="rect">
            <a:avLst/>
          </a:prstGeom>
        </p:spPr>
      </p:pic>
      <p:sp>
        <p:nvSpPr>
          <p:cNvPr id="7" name="Bent Arrow 6"/>
          <p:cNvSpPr/>
          <p:nvPr/>
        </p:nvSpPr>
        <p:spPr>
          <a:xfrm>
            <a:off x="2667000" y="1036320"/>
            <a:ext cx="813816" cy="170688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902214"/>
            <a:ext cx="4873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F7F7F"/>
                </a:solidFill>
                <a:latin typeface="Calibri"/>
                <a:cs typeface="Calibri"/>
              </a:rPr>
              <a:t>My plate, your plate, sharing dessert</a:t>
            </a:r>
            <a:endParaRPr lang="en-US" sz="2400" b="1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4219" y="228600"/>
            <a:ext cx="2965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F7F7F"/>
                </a:solidFill>
                <a:latin typeface="Calibri"/>
                <a:cs typeface="Calibri"/>
              </a:rPr>
              <a:t>Just right connections</a:t>
            </a:r>
            <a:endParaRPr lang="en-US" sz="2400" b="1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444" y="3124200"/>
            <a:ext cx="1948756" cy="2778014"/>
          </a:xfrm>
          <a:prstGeom prst="rect">
            <a:avLst/>
          </a:prstGeom>
        </p:spPr>
      </p:pic>
      <p:sp>
        <p:nvSpPr>
          <p:cNvPr id="10" name="Bent Arrow 9"/>
          <p:cNvSpPr/>
          <p:nvPr/>
        </p:nvSpPr>
        <p:spPr>
          <a:xfrm rot="8750957">
            <a:off x="7800332" y="1600200"/>
            <a:ext cx="813816" cy="170688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1904" y="5914805"/>
            <a:ext cx="131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Stand up</a:t>
            </a:r>
            <a:endParaRPr lang="en-US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45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6653" y="5980331"/>
            <a:ext cx="961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F7F7F"/>
                </a:solidFill>
                <a:latin typeface="Calibri"/>
                <a:cs typeface="Calibri"/>
              </a:rPr>
              <a:t>OCT</a:t>
            </a:r>
            <a:endParaRPr lang="en-US" sz="36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653" y="5221998"/>
            <a:ext cx="964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26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45312" y="5980331"/>
            <a:ext cx="105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NOV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02640" y="5221998"/>
            <a:ext cx="5746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lang="en-US" sz="60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4502" y="5980331"/>
            <a:ext cx="105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F7F7F"/>
                </a:solidFill>
                <a:latin typeface="Calibri"/>
                <a:cs typeface="Calibri"/>
              </a:rPr>
              <a:t>NOV</a:t>
            </a:r>
            <a:endParaRPr lang="en-US" sz="36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1830" y="5221998"/>
            <a:ext cx="5746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87286" y="418538"/>
            <a:ext cx="3294114" cy="2248462"/>
          </a:xfrm>
          <a:prstGeom prst="wedgeRoundRectCallout">
            <a:avLst>
              <a:gd name="adj1" fmla="val 27531"/>
              <a:gd name="adj2" fmla="val 67923"/>
              <a:gd name="adj3" fmla="val 16667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eden_kidane-headsh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3232673"/>
            <a:ext cx="1295399" cy="12953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2482" y="510570"/>
            <a:ext cx="3198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How might we improve our team meetings to help us feel more connected and engaged?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24401" y="2449562"/>
            <a:ext cx="38847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If we have quick, daily stand-up meetings, then we’ll feel more individually focused, avoid energy drops, reduce time in all-team meetings, and increase our overall team effectiveness.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4495800" y="228601"/>
            <a:ext cx="4419600" cy="5105399"/>
          </a:xfrm>
          <a:prstGeom prst="wedgeRoundRectCallout">
            <a:avLst>
              <a:gd name="adj1" fmla="val -67047"/>
              <a:gd name="adj2" fmla="val 10523"/>
              <a:gd name="adj3" fmla="val 16667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531" y="543452"/>
            <a:ext cx="1337122" cy="190611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724400" y="381000"/>
            <a:ext cx="3884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Stand up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19600" y="5972324"/>
            <a:ext cx="105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Calibri"/>
                <a:cs typeface="Calibri"/>
              </a:rPr>
              <a:t>NOV</a:t>
            </a:r>
            <a:endParaRPr lang="en-US" sz="3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19600" y="5213991"/>
            <a:ext cx="964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Calibri"/>
                <a:cs typeface="Calibri"/>
              </a:rPr>
              <a:t>10</a:t>
            </a:r>
            <a:endParaRPr lang="en-US" sz="6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44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6653" y="5980331"/>
            <a:ext cx="961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F7F7F"/>
                </a:solidFill>
                <a:latin typeface="Calibri"/>
                <a:cs typeface="Calibri"/>
              </a:rPr>
              <a:t>OCT</a:t>
            </a:r>
            <a:endParaRPr lang="en-US" sz="36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653" y="5221998"/>
            <a:ext cx="964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26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45312" y="5980331"/>
            <a:ext cx="105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NOV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02640" y="5221998"/>
            <a:ext cx="5746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lang="en-US" sz="60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4502" y="5980331"/>
            <a:ext cx="105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F7F7F"/>
                </a:solidFill>
                <a:latin typeface="Calibri"/>
                <a:cs typeface="Calibri"/>
              </a:rPr>
              <a:t>NOV</a:t>
            </a:r>
            <a:endParaRPr lang="en-US" sz="36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1830" y="5221998"/>
            <a:ext cx="5746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785" y="2190416"/>
            <a:ext cx="38847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If we have quick, daily stand-up meetings, then we’ll feel more individually focused, avoid energy drops, reduce time in all-team meetings, and increase our overall team effectiveness.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915" y="284306"/>
            <a:ext cx="1337122" cy="190611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419600" y="5972324"/>
            <a:ext cx="105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F7F7F"/>
                </a:solidFill>
                <a:latin typeface="Calibri"/>
                <a:cs typeface="Calibri"/>
              </a:rPr>
              <a:t>NOV</a:t>
            </a:r>
            <a:endParaRPr lang="en-US" sz="36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19600" y="5213991"/>
            <a:ext cx="964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7F7F7F"/>
                </a:solidFill>
                <a:latin typeface="Calibri"/>
                <a:cs typeface="Calibri"/>
              </a:rPr>
              <a:t>10</a:t>
            </a:r>
            <a:endParaRPr lang="en-US" sz="60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1028" y="1919508"/>
            <a:ext cx="27494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 smtClean="0">
                <a:solidFill>
                  <a:schemeClr val="accent5"/>
                </a:solidFill>
                <a:latin typeface="Calibri"/>
                <a:cs typeface="Calibri"/>
              </a:rPr>
              <a:t>✓</a:t>
            </a:r>
            <a:endParaRPr lang="en-US" sz="20000" dirty="0">
              <a:solidFill>
                <a:schemeClr val="accent5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6809" y="1777215"/>
            <a:ext cx="3884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Sweet spot!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36809" y="1192439"/>
            <a:ext cx="350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  <a:latin typeface="Calibri"/>
                <a:cs typeface="Calibri"/>
              </a:rPr>
              <a:t>What We Learned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24600" y="5972324"/>
            <a:ext cx="105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Calibri"/>
                <a:cs typeface="Calibri"/>
              </a:rPr>
              <a:t>NOV</a:t>
            </a:r>
            <a:endParaRPr lang="en-US" sz="3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24600" y="5213991"/>
            <a:ext cx="964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Calibri"/>
                <a:cs typeface="Calibri"/>
              </a:rPr>
              <a:t>18</a:t>
            </a:r>
            <a:endParaRPr lang="en-US" sz="6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4191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1. Background</a:t>
            </a:r>
            <a:r>
              <a:rPr lang="en-US" sz="3600" dirty="0" smtClean="0">
                <a:solidFill>
                  <a:srgbClr val="C45730"/>
                </a:solidFill>
              </a:rPr>
              <a:t/>
            </a:r>
            <a:br>
              <a:rPr lang="en-US" sz="3600" dirty="0" smtClean="0">
                <a:solidFill>
                  <a:srgbClr val="C45730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2. Why experiment?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3. What do we mean by “experimentation”?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4. How do we experiment effectively?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accent1"/>
                </a:solidFill>
              </a:rPr>
              <a:t>5. What are we learning?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 FIVE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205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658.JPG"/>
          <p:cNvPicPr>
            <a:picLocks noChangeAspect="1"/>
          </p:cNvPicPr>
          <p:nvPr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9237" r="5120" b="508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4" y="2724150"/>
            <a:ext cx="8687432" cy="14097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8000" dirty="0" smtClean="0">
                <a:solidFill>
                  <a:srgbClr val="000000"/>
                </a:solidFill>
              </a:rPr>
              <a:t>This stuff is </a:t>
            </a:r>
            <a:r>
              <a:rPr lang="en-US" sz="8000" dirty="0" smtClean="0">
                <a:solidFill>
                  <a:schemeClr val="accent5"/>
                </a:solidFill>
              </a:rPr>
              <a:t>hard</a:t>
            </a:r>
            <a:endParaRPr lang="en-US" sz="8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0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6658.JPG"/>
          <p:cNvPicPr>
            <a:picLocks noChangeAspect="1"/>
          </p:cNvPicPr>
          <p:nvPr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9237" r="5120" b="508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4" y="4419600"/>
            <a:ext cx="8687432" cy="155891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8000" dirty="0" smtClean="0">
                <a:solidFill>
                  <a:srgbClr val="000000"/>
                </a:solidFill>
              </a:rPr>
              <a:t>It requires </a:t>
            </a:r>
            <a:r>
              <a:rPr lang="en-US" sz="8000" dirty="0" smtClean="0">
                <a:solidFill>
                  <a:srgbClr val="00764D"/>
                </a:solidFill>
              </a:rPr>
              <a:t>practice</a:t>
            </a:r>
            <a:endParaRPr lang="en-US" sz="8000" dirty="0">
              <a:solidFill>
                <a:srgbClr val="00764D"/>
              </a:solidFill>
            </a:endParaRPr>
          </a:p>
        </p:txBody>
      </p:sp>
      <p:pic>
        <p:nvPicPr>
          <p:cNvPr id="3" name="Picture 2" descr="Zahara Paints Progression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4" y="962482"/>
            <a:ext cx="1768602" cy="2355401"/>
          </a:xfrm>
          <a:prstGeom prst="rect">
            <a:avLst/>
          </a:prstGeom>
        </p:spPr>
      </p:pic>
      <p:pic>
        <p:nvPicPr>
          <p:cNvPr id="4" name="Picture 3" descr="Zahara Paints Progression-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r="8709"/>
          <a:stretch/>
        </p:blipFill>
        <p:spPr>
          <a:xfrm>
            <a:off x="2641426" y="962482"/>
            <a:ext cx="1667799" cy="2355401"/>
          </a:xfrm>
          <a:prstGeom prst="rect">
            <a:avLst/>
          </a:prstGeom>
        </p:spPr>
      </p:pic>
      <p:pic>
        <p:nvPicPr>
          <p:cNvPr id="5" name="Picture 4" descr="Zahara Paints Progression-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76" y="962482"/>
            <a:ext cx="1768602" cy="2355400"/>
          </a:xfrm>
          <a:prstGeom prst="rect">
            <a:avLst/>
          </a:prstGeom>
        </p:spPr>
      </p:pic>
      <p:pic>
        <p:nvPicPr>
          <p:cNvPr id="6" name="Picture 5" descr="Zahara Paints Progression-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76" y="962482"/>
            <a:ext cx="1766551" cy="235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0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4" y="228600"/>
            <a:ext cx="4115116" cy="914400"/>
          </a:xfrm>
        </p:spPr>
        <p:txBody>
          <a:bodyPr/>
          <a:lstStyle/>
          <a:p>
            <a:r>
              <a:rPr lang="en-US" sz="3600" dirty="0" smtClean="0"/>
              <a:t>More Information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999629"/>
            <a:ext cx="4114800" cy="990600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 smtClean="0">
                <a:latin typeface="Calibri"/>
                <a:ea typeface="Source Sans Pro"/>
                <a:cs typeface="Calibri"/>
                <a:sym typeface="Source Sans Pro"/>
                <a:hlinkClick r:id="rId2"/>
              </a:rPr>
              <a:t>http://fasterthan20.com/lean/</a:t>
            </a:r>
            <a:endParaRPr lang="en-US" sz="2400" dirty="0" smtClean="0">
              <a:latin typeface="Calibri"/>
              <a:ea typeface="Source Sans Pro"/>
              <a:cs typeface="Calibri"/>
              <a:sym typeface="Source Sans Pro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US" sz="2400" dirty="0" smtClean="0">
                <a:latin typeface="Calibri"/>
                <a:ea typeface="Source Sans Pro"/>
                <a:cs typeface="Calibri"/>
                <a:sym typeface="Source Sans Pro"/>
                <a:hlinkClick r:id="rId3"/>
              </a:rPr>
              <a:t>http://stproject.org/</a:t>
            </a:r>
            <a:endParaRPr lang="en-US" sz="2400" dirty="0" smtClean="0">
              <a:latin typeface="Calibri"/>
              <a:ea typeface="Source Sans Pro"/>
              <a:cs typeface="Calibri"/>
              <a:sym typeface="Source Sans Pro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US" sz="2400" dirty="0" smtClean="0">
              <a:latin typeface="Calibri"/>
              <a:ea typeface="Source Sans Pro"/>
              <a:cs typeface="Calibri"/>
              <a:sym typeface="Source Sans Pro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2895600"/>
            <a:ext cx="41148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1pPr>
            <a:lvl2pPr marL="742950" indent="-28575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2pPr>
            <a:lvl3pPr marL="1143000" indent="-22860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3pPr>
            <a:lvl4pPr marL="1600200" indent="-22860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4pPr>
            <a:lvl5pPr marL="2057400" indent="-22860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 smtClean="0">
                <a:latin typeface="Calibri"/>
                <a:ea typeface="Source Sans Pro"/>
                <a:cs typeface="Calibri"/>
                <a:sym typeface="Source Sans Pro"/>
              </a:rPr>
              <a:t>Eugene Eric Kim / </a:t>
            </a:r>
            <a:r>
              <a:rPr lang="en-US" dirty="0">
                <a:latin typeface="Calibri"/>
                <a:ea typeface="Source Sans Pro"/>
                <a:cs typeface="Calibri"/>
                <a:sym typeface="Source Sans Pro"/>
              </a:rPr>
              <a:t>@</a:t>
            </a:r>
            <a:r>
              <a:rPr lang="en-US" dirty="0" err="1" smtClean="0">
                <a:latin typeface="Calibri"/>
                <a:ea typeface="Source Sans Pro"/>
                <a:cs typeface="Calibri"/>
                <a:sym typeface="Source Sans Pro"/>
              </a:rPr>
              <a:t>eekim</a:t>
            </a:r>
            <a:r>
              <a:rPr lang="en-US" dirty="0" smtClean="0">
                <a:latin typeface="Calibri"/>
                <a:ea typeface="Source Sans Pro"/>
                <a:cs typeface="Calibri"/>
                <a:sym typeface="Source Sans Pro"/>
              </a:rPr>
              <a:t> on Twitter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dirty="0" smtClean="0">
                <a:latin typeface="Calibri"/>
                <a:ea typeface="Source Sans Pro"/>
                <a:cs typeface="Calibri"/>
                <a:sym typeface="Source Sans Pro"/>
                <a:hlinkClick r:id="rId4"/>
              </a:rPr>
              <a:t>eekim@fasterthan20.com</a:t>
            </a:r>
            <a:endParaRPr lang="en-US" dirty="0" smtClean="0">
              <a:latin typeface="Calibri"/>
              <a:ea typeface="Source Sans Pro"/>
              <a:cs typeface="Calibri"/>
              <a:sym typeface="Source Sans Pro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dirty="0" smtClean="0">
                <a:latin typeface="Calibri"/>
                <a:ea typeface="Source Sans Pro"/>
                <a:cs typeface="Calibri"/>
                <a:sym typeface="Source Sans Pro"/>
                <a:hlinkClick r:id="rId5"/>
              </a:rPr>
              <a:t>http://fasterthan20.com/</a:t>
            </a:r>
            <a:endParaRPr lang="en-US" dirty="0" smtClean="0">
              <a:latin typeface="Calibri"/>
              <a:ea typeface="Source Sans Pro"/>
              <a:cs typeface="Calibri"/>
              <a:sym typeface="Source Sans Pro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endParaRPr lang="en-US" dirty="0" smtClean="0">
              <a:latin typeface="Calibri"/>
              <a:ea typeface="Source Sans Pro"/>
              <a:cs typeface="Calibri"/>
              <a:sym typeface="Source Sans Pro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dirty="0" smtClean="0">
                <a:latin typeface="Calibri"/>
                <a:ea typeface="Source Sans Pro"/>
                <a:cs typeface="Calibri"/>
                <a:sym typeface="Source Sans Pro"/>
              </a:rPr>
              <a:t>Alison Lin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dirty="0" smtClean="0">
                <a:latin typeface="Calibri"/>
                <a:ea typeface="Source Sans Pro"/>
                <a:cs typeface="Calibri"/>
                <a:sym typeface="Source Sans Pro"/>
                <a:hlinkClick r:id="rId6"/>
              </a:rPr>
              <a:t>alisonlinconsulting@gmail.com</a:t>
            </a:r>
            <a:r>
              <a:rPr lang="en-US" dirty="0" smtClean="0">
                <a:latin typeface="Calibri"/>
                <a:ea typeface="Source Sans Pro"/>
                <a:cs typeface="Calibri"/>
                <a:sym typeface="Source Sans Pro"/>
              </a:rPr>
              <a:t> 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dirty="0" smtClean="0">
                <a:latin typeface="Calibri"/>
                <a:ea typeface="Source Sans Pro"/>
                <a:cs typeface="Calibri"/>
                <a:sym typeface="Source Sans Pro"/>
                <a:hlinkClick r:id="rId7"/>
              </a:rPr>
              <a:t>http://networkecology.org/</a:t>
            </a:r>
            <a:endParaRPr lang="en-US" dirty="0" smtClean="0">
              <a:latin typeface="Calibri"/>
              <a:ea typeface="Source Sans Pro"/>
              <a:cs typeface="Calibri"/>
              <a:sym typeface="Source Sans Pro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endParaRPr lang="en-US" dirty="0" smtClean="0">
              <a:latin typeface="Calibri"/>
              <a:ea typeface="Source Sans Pro"/>
              <a:cs typeface="Calibri"/>
              <a:sym typeface="Source Sans Pro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dirty="0" smtClean="0">
                <a:latin typeface="Calibri"/>
                <a:ea typeface="Source Sans Pro"/>
                <a:cs typeface="Calibri"/>
                <a:sym typeface="Source Sans Pro"/>
              </a:rPr>
              <a:t>Jodie </a:t>
            </a:r>
            <a:r>
              <a:rPr lang="en-US" dirty="0" err="1" smtClean="0">
                <a:latin typeface="Calibri"/>
                <a:ea typeface="Source Sans Pro"/>
                <a:cs typeface="Calibri"/>
                <a:sym typeface="Source Sans Pro"/>
              </a:rPr>
              <a:t>Tonita</a:t>
            </a:r>
            <a:endParaRPr lang="en-US" dirty="0" smtClean="0">
              <a:latin typeface="Calibri"/>
              <a:ea typeface="Source Sans Pro"/>
              <a:cs typeface="Calibri"/>
              <a:sym typeface="Source Sans Pro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dirty="0" smtClean="0">
                <a:latin typeface="Calibri"/>
                <a:ea typeface="Source Sans Pro"/>
                <a:cs typeface="Calibri"/>
                <a:sym typeface="Source Sans Pro"/>
                <a:hlinkClick r:id="rId8"/>
              </a:rPr>
              <a:t>jodie@stproject.org</a:t>
            </a:r>
            <a:endParaRPr lang="en-US" dirty="0" smtClean="0">
              <a:latin typeface="Calibri"/>
              <a:ea typeface="Source Sans Pro"/>
              <a:cs typeface="Calibri"/>
              <a:sym typeface="Source Sans Pro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endParaRPr lang="en-US" dirty="0" smtClean="0">
              <a:latin typeface="Calibri"/>
              <a:ea typeface="Source Sans Pro"/>
              <a:cs typeface="Calibri"/>
              <a:sym typeface="Source Sans Pro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dirty="0" smtClean="0">
                <a:latin typeface="Calibri"/>
                <a:ea typeface="Source Sans Pro"/>
                <a:cs typeface="Calibri"/>
                <a:sym typeface="Source Sans Pro"/>
              </a:rPr>
              <a:t>Eden </a:t>
            </a:r>
            <a:r>
              <a:rPr lang="en-US" dirty="0" err="1" smtClean="0">
                <a:latin typeface="Calibri"/>
                <a:ea typeface="Source Sans Pro"/>
                <a:cs typeface="Calibri"/>
                <a:sym typeface="Source Sans Pro"/>
              </a:rPr>
              <a:t>Kidane</a:t>
            </a:r>
            <a:endParaRPr lang="en-US" dirty="0" smtClean="0">
              <a:latin typeface="Calibri"/>
              <a:ea typeface="Source Sans Pro"/>
              <a:cs typeface="Calibri"/>
              <a:sym typeface="Source Sans Pro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dirty="0" smtClean="0">
                <a:latin typeface="Calibri"/>
                <a:ea typeface="Source Sans Pro"/>
                <a:cs typeface="Calibri"/>
                <a:sym typeface="Source Sans Pro"/>
                <a:hlinkClick r:id="rId9"/>
              </a:rPr>
              <a:t>eden@stproject.org</a:t>
            </a:r>
            <a:endParaRPr lang="en-US" dirty="0" smtClean="0">
              <a:latin typeface="Calibri"/>
              <a:ea typeface="Source Sans Pro"/>
              <a:cs typeface="Calibri"/>
              <a:sym typeface="Source Sans Pro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284" y="2133600"/>
            <a:ext cx="4115116" cy="846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800" b="0" i="0" kern="1200" spc="-100">
                <a:solidFill>
                  <a:schemeClr val="tx1"/>
                </a:solidFill>
                <a:latin typeface="+mj-lt"/>
                <a:ea typeface="+mj-ea"/>
                <a:cs typeface="Signika Semibold"/>
              </a:defRPr>
            </a:lvl1pPr>
          </a:lstStyle>
          <a:p>
            <a:r>
              <a:rPr lang="en-US" sz="3600" dirty="0" smtClean="0"/>
              <a:t>Contact Us</a:t>
            </a:r>
            <a:endParaRPr lang="en-US" sz="3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00284" y="990600"/>
            <a:ext cx="4114800" cy="5520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1pPr>
            <a:lvl2pPr marL="742950" indent="-28575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2pPr>
            <a:lvl3pPr marL="1143000" indent="-22860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3pPr>
            <a:lvl4pPr marL="1600200" indent="-22860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4pPr>
            <a:lvl5pPr marL="2057400" indent="-228600" algn="l" defTabSz="457200" rtl="0" eaLnBrk="1" latinLnBrk="0" hangingPunct="1">
              <a:lnSpc>
                <a:spcPts val="2100"/>
              </a:lnSpc>
              <a:spcBef>
                <a:spcPts val="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erriweather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600" dirty="0" smtClean="0">
                <a:latin typeface="Calibri"/>
                <a:ea typeface="Source Sans Pro"/>
                <a:cs typeface="Calibri"/>
                <a:sym typeface="Source Sans Pro"/>
              </a:rPr>
              <a:t>We were conceptually inspired by Lean Startup and Clark Kellogg’s work on innovation.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endParaRPr lang="en-US" sz="1600" dirty="0">
              <a:latin typeface="Calibri"/>
              <a:ea typeface="Source Sans Pro"/>
              <a:cs typeface="Calibri"/>
              <a:sym typeface="Source Sans Pro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600" dirty="0" smtClean="0">
                <a:latin typeface="Calibri"/>
                <a:ea typeface="Source Sans Pro"/>
                <a:cs typeface="Calibri"/>
                <a:sym typeface="Source Sans Pro"/>
              </a:rPr>
              <a:t>The basis of our tools, templates, and process came from work Eugene and Alison did in 2015 with Rebecca </a:t>
            </a:r>
            <a:r>
              <a:rPr lang="en-US" sz="1600" dirty="0" err="1" smtClean="0">
                <a:latin typeface="Calibri"/>
                <a:ea typeface="Source Sans Pro"/>
                <a:cs typeface="Calibri"/>
                <a:sym typeface="Source Sans Pro"/>
              </a:rPr>
              <a:t>Petzel</a:t>
            </a:r>
            <a:r>
              <a:rPr lang="en-US" sz="1600" dirty="0" smtClean="0">
                <a:latin typeface="Calibri"/>
                <a:ea typeface="Source Sans Pro"/>
                <a:cs typeface="Calibri"/>
                <a:sym typeface="Source Sans Pro"/>
              </a:rPr>
              <a:t> and </a:t>
            </a:r>
            <a:r>
              <a:rPr lang="en-US" sz="1600" dirty="0" err="1" smtClean="0">
                <a:latin typeface="Calibri"/>
                <a:ea typeface="Source Sans Pro"/>
                <a:cs typeface="Calibri"/>
                <a:sym typeface="Source Sans Pro"/>
              </a:rPr>
              <a:t>Duende’s</a:t>
            </a:r>
            <a:r>
              <a:rPr lang="en-US" sz="1600" dirty="0" smtClean="0">
                <a:latin typeface="Calibri"/>
                <a:ea typeface="Source Sans Pro"/>
                <a:cs typeface="Calibri"/>
                <a:sym typeface="Source Sans Pro"/>
              </a:rPr>
              <a:t> Amy Wu on Future Forward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600" dirty="0" smtClean="0">
                <a:latin typeface="Calibri"/>
                <a:ea typeface="Source Sans Pro"/>
                <a:cs typeface="Calibri"/>
                <a:sym typeface="Source Sans Pro"/>
              </a:rPr>
              <a:t>&lt;</a:t>
            </a:r>
            <a:r>
              <a:rPr lang="en-US" sz="1600" dirty="0" smtClean="0">
                <a:latin typeface="Calibri"/>
                <a:ea typeface="Source Sans Pro"/>
                <a:cs typeface="Calibri"/>
                <a:sym typeface="Source Sans Pro"/>
                <a:hlinkClick r:id="rId10"/>
              </a:rPr>
              <a:t>http://futureforward.duende.us/</a:t>
            </a:r>
            <a:r>
              <a:rPr lang="en-US" sz="1600" dirty="0" smtClean="0">
                <a:latin typeface="Calibri"/>
                <a:ea typeface="Source Sans Pro"/>
                <a:cs typeface="Calibri"/>
                <a:sym typeface="Source Sans Pro"/>
              </a:rPr>
              <a:t>&gt;.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endParaRPr lang="en-US" sz="1600" dirty="0">
              <a:latin typeface="Calibri"/>
              <a:ea typeface="Source Sans Pro"/>
              <a:cs typeface="Calibri"/>
              <a:sym typeface="Source Sans Pro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600" dirty="0" smtClean="0">
                <a:latin typeface="Calibri"/>
                <a:ea typeface="Source Sans Pro"/>
                <a:cs typeface="Calibri"/>
                <a:sym typeface="Source Sans Pro"/>
              </a:rPr>
              <a:t>Amy also created the diagrams about Social Transformation Project and the daunting challenges its network is trying to address.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endParaRPr lang="en-US" sz="1600" dirty="0">
              <a:latin typeface="Calibri"/>
              <a:ea typeface="Source Sans Pro"/>
              <a:cs typeface="Calibri"/>
              <a:sym typeface="Source Sans Pro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600" dirty="0" smtClean="0">
                <a:latin typeface="Calibri"/>
                <a:ea typeface="Source Sans Pro"/>
                <a:cs typeface="Calibri"/>
                <a:sym typeface="Source Sans Pro"/>
              </a:rPr>
              <a:t>The Crawl / Walk / Run / </a:t>
            </a:r>
            <a:r>
              <a:rPr lang="en-US" sz="1600" smtClean="0">
                <a:latin typeface="Calibri"/>
                <a:ea typeface="Source Sans Pro"/>
                <a:cs typeface="Calibri"/>
                <a:sym typeface="Source Sans Pro"/>
              </a:rPr>
              <a:t>Fly framework is adapted </a:t>
            </a:r>
            <a:r>
              <a:rPr lang="en-US" sz="1600" dirty="0" smtClean="0">
                <a:latin typeface="Calibri"/>
                <a:ea typeface="Source Sans Pro"/>
                <a:cs typeface="Calibri"/>
                <a:sym typeface="Source Sans Pro"/>
              </a:rPr>
              <a:t>from Beth </a:t>
            </a:r>
            <a:r>
              <a:rPr lang="en-US" sz="1600" dirty="0" err="1" smtClean="0">
                <a:latin typeface="Calibri"/>
                <a:ea typeface="Source Sans Pro"/>
                <a:cs typeface="Calibri"/>
                <a:sym typeface="Source Sans Pro"/>
              </a:rPr>
              <a:t>Kanter</a:t>
            </a:r>
            <a:r>
              <a:rPr lang="en-US" sz="1600" dirty="0" smtClean="0">
                <a:latin typeface="Calibri"/>
                <a:ea typeface="Source Sans Pro"/>
                <a:cs typeface="Calibri"/>
                <a:sym typeface="Source Sans Pro"/>
              </a:rPr>
              <a:t>. Icons are from </a:t>
            </a:r>
            <a:r>
              <a:rPr lang="en" sz="1600" dirty="0" smtClean="0">
                <a:latin typeface="Calibri"/>
                <a:ea typeface="Source Sans Pro"/>
                <a:cs typeface="Calibri"/>
                <a:sym typeface="Source Sans Pro"/>
              </a:rPr>
              <a:t>The Noun Project: Baby by James Bickerton / Student by Lemon Liu / Sprint by Desbenoit</a:t>
            </a:r>
            <a:r>
              <a:rPr lang="en-US" sz="1600" dirty="0" smtClean="0">
                <a:latin typeface="Calibri"/>
                <a:ea typeface="Source Sans Pro"/>
                <a:cs typeface="Calibri"/>
                <a:sym typeface="Source Sans Pro"/>
              </a:rPr>
              <a:t>.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endParaRPr lang="en-US" sz="1600" dirty="0">
              <a:latin typeface="Calibri"/>
              <a:ea typeface="Source Sans Pro"/>
              <a:cs typeface="Calibri"/>
              <a:sym typeface="Source Sans Pro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600" dirty="0" smtClean="0">
                <a:latin typeface="Calibri"/>
                <a:ea typeface="Source Sans Pro"/>
                <a:cs typeface="Calibri"/>
                <a:sym typeface="Source Sans Pro"/>
              </a:rPr>
              <a:t>Many thanks to Leadership Learning Community for hosting this webinar!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600" dirty="0" smtClean="0">
                <a:latin typeface="Calibri"/>
                <a:ea typeface="Source Sans Pro"/>
                <a:cs typeface="Calibri"/>
                <a:sym typeface="Source Sans Pro"/>
              </a:rPr>
              <a:t>&lt;</a:t>
            </a:r>
            <a:r>
              <a:rPr lang="en-US" sz="1600" dirty="0" smtClean="0">
                <a:latin typeface="Calibri"/>
                <a:ea typeface="Source Sans Pro"/>
                <a:cs typeface="Calibri"/>
                <a:sym typeface="Source Sans Pro"/>
                <a:hlinkClick r:id="rId11"/>
              </a:rPr>
              <a:t>http://leadershiplearning.org/</a:t>
            </a:r>
            <a:r>
              <a:rPr lang="en-US" sz="1600" dirty="0" smtClean="0">
                <a:latin typeface="Calibri"/>
                <a:ea typeface="Source Sans Pro"/>
                <a:cs typeface="Calibri"/>
                <a:sym typeface="Source Sans Pro"/>
              </a:rPr>
              <a:t>&gt;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00600" y="228600"/>
            <a:ext cx="4115116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800" b="0" i="0" kern="1200" spc="-100">
                <a:solidFill>
                  <a:schemeClr val="tx1"/>
                </a:solidFill>
                <a:latin typeface="+mj-lt"/>
                <a:ea typeface="+mj-ea"/>
                <a:cs typeface="Signika Semibold"/>
              </a:defRPr>
            </a:lvl1pPr>
          </a:lstStyle>
          <a:p>
            <a:r>
              <a:rPr lang="en-US" sz="3600" dirty="0" smtClean="0"/>
              <a:t>Acknowledgements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69308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658.JPG"/>
          <p:cNvPicPr>
            <a:picLocks noChangeAspect="1"/>
          </p:cNvPicPr>
          <p:nvPr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9237" r="5120" b="508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4" y="152400"/>
            <a:ext cx="8687432" cy="260985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8000" dirty="0" smtClean="0">
                <a:solidFill>
                  <a:srgbClr val="000000"/>
                </a:solidFill>
              </a:rPr>
              <a:t>None of this </a:t>
            </a:r>
            <a:br>
              <a:rPr lang="en-US" sz="8000" dirty="0" smtClean="0">
                <a:solidFill>
                  <a:srgbClr val="000000"/>
                </a:solidFill>
              </a:rPr>
            </a:br>
            <a:r>
              <a:rPr lang="en-US" sz="8000" dirty="0" smtClean="0">
                <a:solidFill>
                  <a:srgbClr val="000000"/>
                </a:solidFill>
              </a:rPr>
              <a:t>is new</a:t>
            </a:r>
            <a:r>
              <a:rPr lang="is-IS" sz="8000" dirty="0" smtClean="0">
                <a:solidFill>
                  <a:srgbClr val="000000"/>
                </a:solidFill>
              </a:rPr>
              <a:t>...</a:t>
            </a:r>
            <a:endParaRPr lang="en-US" sz="80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950" y="3830865"/>
            <a:ext cx="8872101" cy="256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i="1" dirty="0" smtClean="0">
                <a:solidFill>
                  <a:schemeClr val="accent5"/>
                </a:solidFill>
                <a:latin typeface="Calibri"/>
                <a:cs typeface="Calibri"/>
              </a:rPr>
              <a:t>Our influences: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Our backgrounds in science, technology, and public health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Lean Startup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Clark Kellogg on innovation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Rebecca </a:t>
            </a:r>
            <a:r>
              <a:rPr lang="en-US" sz="2400" dirty="0" err="1" smtClean="0">
                <a:latin typeface="Calibri"/>
                <a:cs typeface="Calibri"/>
              </a:rPr>
              <a:t>Petzel</a:t>
            </a:r>
            <a:r>
              <a:rPr lang="en-US" sz="2400" dirty="0" smtClean="0">
                <a:latin typeface="Calibri"/>
                <a:cs typeface="Calibri"/>
              </a:rPr>
              <a:t> and Future Forward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Lots of trial and error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254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eading_change-model-5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9" y="3463532"/>
            <a:ext cx="3124200" cy="3092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13882"/>
            <a:ext cx="3733800" cy="2908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u="sng" dirty="0" smtClean="0">
                <a:latin typeface="+mj-lt"/>
                <a:cs typeface="Calibri"/>
              </a:rPr>
              <a:t>Experimentation Muscles</a:t>
            </a:r>
          </a:p>
          <a:p>
            <a:r>
              <a:rPr lang="en-US" sz="2200" dirty="0" smtClean="0">
                <a:latin typeface="Calibri"/>
                <a:cs typeface="Calibri"/>
              </a:rPr>
              <a:t>Pausing</a:t>
            </a:r>
          </a:p>
          <a:p>
            <a:r>
              <a:rPr lang="en-US" sz="2200" dirty="0" smtClean="0">
                <a:latin typeface="Calibri"/>
                <a:cs typeface="Calibri"/>
              </a:rPr>
              <a:t>Asking generative questions</a:t>
            </a:r>
          </a:p>
          <a:p>
            <a:r>
              <a:rPr lang="en-US" sz="2200" dirty="0" smtClean="0">
                <a:latin typeface="Calibri"/>
                <a:cs typeface="Calibri"/>
              </a:rPr>
              <a:t>Navigating power</a:t>
            </a:r>
          </a:p>
          <a:p>
            <a:r>
              <a:rPr lang="en-US" sz="2200" dirty="0" smtClean="0">
                <a:solidFill>
                  <a:schemeClr val="bg2"/>
                </a:solidFill>
                <a:latin typeface="Calibri"/>
                <a:cs typeface="Calibri"/>
              </a:rPr>
              <a:t>Acting strategically</a:t>
            </a:r>
          </a:p>
          <a:p>
            <a:r>
              <a:rPr lang="en-US" sz="2200" dirty="0" smtClean="0">
                <a:solidFill>
                  <a:schemeClr val="bg2"/>
                </a:solidFill>
                <a:latin typeface="Calibri"/>
                <a:cs typeface="Calibri"/>
              </a:rPr>
              <a:t>Working iteratively</a:t>
            </a:r>
          </a:p>
          <a:p>
            <a:r>
              <a:rPr lang="en-US" sz="2200" dirty="0" smtClean="0">
                <a:solidFill>
                  <a:schemeClr val="accent1"/>
                </a:solidFill>
                <a:latin typeface="Calibri"/>
                <a:cs typeface="Calibri"/>
              </a:rPr>
              <a:t>Asking for help</a:t>
            </a:r>
          </a:p>
          <a:p>
            <a:r>
              <a:rPr lang="en-US" sz="2200" dirty="0" smtClean="0">
                <a:solidFill>
                  <a:schemeClr val="accent1"/>
                </a:solidFill>
                <a:latin typeface="Calibri"/>
                <a:cs typeface="Calibri"/>
              </a:rPr>
              <a:t>Giving / receiving feedback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381000"/>
            <a:ext cx="3733800" cy="589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u="sng" dirty="0" smtClean="0">
                <a:latin typeface="+mj-lt"/>
                <a:cs typeface="Calibri"/>
              </a:rPr>
              <a:t>Experimentation Mindsets</a:t>
            </a:r>
          </a:p>
          <a:p>
            <a:pPr>
              <a:spcAft>
                <a:spcPts val="1200"/>
              </a:spcAft>
            </a:pPr>
            <a:r>
              <a:rPr lang="en-US" sz="2200" b="1" dirty="0" smtClean="0">
                <a:solidFill>
                  <a:srgbClr val="00764D"/>
                </a:solidFill>
                <a:latin typeface="Calibri"/>
                <a:cs typeface="Calibri"/>
              </a:rPr>
              <a:t>Bias toward action.</a:t>
            </a:r>
            <a:r>
              <a:rPr lang="en-US" sz="2200" dirty="0" smtClean="0">
                <a:latin typeface="Calibri"/>
                <a:cs typeface="Calibri"/>
              </a:rPr>
              <a:t> “The sooner I start trying, the faster I’ll learn.”</a:t>
            </a:r>
          </a:p>
          <a:p>
            <a:pPr>
              <a:spcAft>
                <a:spcPts val="1200"/>
              </a:spcAft>
            </a:pPr>
            <a:r>
              <a:rPr lang="en-US" sz="2200" b="1" dirty="0" smtClean="0">
                <a:solidFill>
                  <a:schemeClr val="accent5"/>
                </a:solidFill>
                <a:latin typeface="Calibri"/>
                <a:cs typeface="Calibri"/>
              </a:rPr>
              <a:t>Improvement is a practice.</a:t>
            </a:r>
            <a:r>
              <a:rPr lang="en-US" sz="2200" dirty="0" smtClean="0">
                <a:latin typeface="Calibri"/>
                <a:cs typeface="Calibri"/>
              </a:rPr>
              <a:t> “The more I try, the better I’ll get.”</a:t>
            </a:r>
          </a:p>
          <a:p>
            <a:pPr>
              <a:spcAft>
                <a:spcPts val="1200"/>
              </a:spcAft>
            </a:pPr>
            <a:r>
              <a:rPr lang="en-US" sz="2200" b="1" dirty="0" smtClean="0">
                <a:solidFill>
                  <a:srgbClr val="00764D"/>
                </a:solidFill>
                <a:latin typeface="Calibri"/>
                <a:cs typeface="Calibri"/>
              </a:rPr>
              <a:t>Fail fast forward.</a:t>
            </a:r>
            <a:r>
              <a:rPr lang="en-US" sz="2200" dirty="0" smtClean="0">
                <a:latin typeface="Calibri"/>
                <a:cs typeface="Calibri"/>
              </a:rPr>
              <a:t> “Mistakes are part of learning.”</a:t>
            </a:r>
          </a:p>
          <a:p>
            <a:pPr>
              <a:spcAft>
                <a:spcPts val="1200"/>
              </a:spcAft>
            </a:pPr>
            <a:r>
              <a:rPr lang="en-US" sz="2200" b="1" dirty="0" smtClean="0">
                <a:solidFill>
                  <a:schemeClr val="accent5"/>
                </a:solidFill>
                <a:latin typeface="Calibri"/>
                <a:cs typeface="Calibri"/>
              </a:rPr>
              <a:t>Slow down to speed up.</a:t>
            </a:r>
            <a:r>
              <a:rPr lang="en-US" sz="2200" dirty="0" smtClean="0">
                <a:latin typeface="Calibri"/>
                <a:cs typeface="Calibri"/>
              </a:rPr>
              <a:t> “I’ll work smarter if I slow down.”</a:t>
            </a:r>
            <a:endParaRPr lang="en-US" sz="2200" b="1" dirty="0" smtClean="0">
              <a:latin typeface="Calibri"/>
              <a:cs typeface="Calibri"/>
            </a:endParaRPr>
          </a:p>
          <a:p>
            <a:pPr>
              <a:spcAft>
                <a:spcPts val="1200"/>
              </a:spcAft>
            </a:pPr>
            <a:r>
              <a:rPr lang="en-US" sz="2200" b="1" dirty="0" smtClean="0">
                <a:solidFill>
                  <a:srgbClr val="00764D"/>
                </a:solidFill>
                <a:latin typeface="Calibri"/>
                <a:cs typeface="Calibri"/>
              </a:rPr>
              <a:t>Diversity and data.</a:t>
            </a:r>
            <a:r>
              <a:rPr lang="en-US" sz="2200" dirty="0" smtClean="0">
                <a:latin typeface="Calibri"/>
                <a:cs typeface="Calibri"/>
              </a:rPr>
              <a:t> “I have blind spots. I need to compensate for them to get the best results.”</a:t>
            </a:r>
            <a:endParaRPr lang="en-US" sz="2200" b="1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28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658.JPG"/>
          <p:cNvPicPr>
            <a:picLocks noChangeAspect="1"/>
          </p:cNvPicPr>
          <p:nvPr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9237" r="5120" b="508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4" y="2724150"/>
            <a:ext cx="8687432" cy="14097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s-IS" sz="8000" dirty="0" smtClean="0">
                <a:solidFill>
                  <a:srgbClr val="000000"/>
                </a:solidFill>
              </a:rPr>
              <a:t>... but it’</a:t>
            </a:r>
            <a:r>
              <a:rPr lang="en-US" sz="8000" dirty="0" smtClean="0">
                <a:solidFill>
                  <a:srgbClr val="000000"/>
                </a:solidFill>
              </a:rPr>
              <a:t>s </a:t>
            </a:r>
            <a:r>
              <a:rPr lang="en-US" sz="8000" dirty="0" smtClean="0">
                <a:solidFill>
                  <a:schemeClr val="accent5"/>
                </a:solidFill>
              </a:rPr>
              <a:t>hard</a:t>
            </a:r>
            <a:endParaRPr lang="en-US" sz="8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4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6658.JPG"/>
          <p:cNvPicPr>
            <a:picLocks noChangeAspect="1"/>
          </p:cNvPicPr>
          <p:nvPr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9237" r="5120" b="508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4" y="4419600"/>
            <a:ext cx="8687432" cy="155891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8000" dirty="0" smtClean="0">
                <a:solidFill>
                  <a:srgbClr val="000000"/>
                </a:solidFill>
              </a:rPr>
              <a:t>It requires </a:t>
            </a:r>
            <a:r>
              <a:rPr lang="en-US" sz="8000" dirty="0" smtClean="0">
                <a:solidFill>
                  <a:srgbClr val="00764D"/>
                </a:solidFill>
              </a:rPr>
              <a:t>practice</a:t>
            </a:r>
            <a:endParaRPr lang="en-US" sz="8000" dirty="0">
              <a:solidFill>
                <a:srgbClr val="00764D"/>
              </a:solidFill>
            </a:endParaRPr>
          </a:p>
        </p:txBody>
      </p:sp>
      <p:pic>
        <p:nvPicPr>
          <p:cNvPr id="3" name="Picture 2" descr="Zahara Paints Progression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4" y="962482"/>
            <a:ext cx="1768602" cy="2355401"/>
          </a:xfrm>
          <a:prstGeom prst="rect">
            <a:avLst/>
          </a:prstGeom>
        </p:spPr>
      </p:pic>
      <p:pic>
        <p:nvPicPr>
          <p:cNvPr id="4" name="Picture 3" descr="Zahara Paints Progression-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r="8709"/>
          <a:stretch/>
        </p:blipFill>
        <p:spPr>
          <a:xfrm>
            <a:off x="2641426" y="962482"/>
            <a:ext cx="1667799" cy="2355401"/>
          </a:xfrm>
          <a:prstGeom prst="rect">
            <a:avLst/>
          </a:prstGeom>
        </p:spPr>
      </p:pic>
      <p:pic>
        <p:nvPicPr>
          <p:cNvPr id="5" name="Picture 4" descr="Zahara Paints Progression-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76" y="962482"/>
            <a:ext cx="1768602" cy="2355400"/>
          </a:xfrm>
          <a:prstGeom prst="rect">
            <a:avLst/>
          </a:prstGeom>
        </p:spPr>
      </p:pic>
      <p:pic>
        <p:nvPicPr>
          <p:cNvPr id="6" name="Picture 5" descr="Zahara Paints Progression-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76" y="962482"/>
            <a:ext cx="1766551" cy="235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tp-challen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0699"/>
            <a:ext cx="4476244" cy="18464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0459" y="2454740"/>
            <a:ext cx="4679244" cy="1792111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/>
                <a:cs typeface="Calibri"/>
              </a:rPr>
              <a:t>works with </a:t>
            </a:r>
            <a:r>
              <a:rPr lang="en-US" sz="3200" b="1" dirty="0" smtClean="0">
                <a:solidFill>
                  <a:schemeClr val="tx1"/>
                </a:solidFill>
                <a:latin typeface="Calibri"/>
                <a:cs typeface="Calibri"/>
              </a:rPr>
              <a:t>leaders across movements</a:t>
            </a:r>
            <a:endParaRPr lang="en-US" sz="32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9961" y="3918786"/>
            <a:ext cx="5215467" cy="162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80000"/>
              </a:lnSpc>
              <a:buFont typeface="Arial"/>
              <a:buNone/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to</a:t>
            </a:r>
            <a:r>
              <a:rPr lang="is-IS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build power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and make </a:t>
            </a:r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structural change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76244" y="5464278"/>
            <a:ext cx="4961465" cy="1495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to</a:t>
            </a:r>
            <a:r>
              <a:rPr lang="is-IS" dirty="0" smtClean="0">
                <a:solidFill>
                  <a:schemeClr val="tx1"/>
                </a:solidFill>
                <a:latin typeface="Calibri"/>
                <a:cs typeface="Calibri"/>
              </a:rPr>
              <a:t> c</a:t>
            </a:r>
            <a:r>
              <a:rPr lang="en-US" dirty="0" err="1" smtClean="0">
                <a:solidFill>
                  <a:schemeClr val="tx1"/>
                </a:solidFill>
                <a:latin typeface="Calibri"/>
                <a:cs typeface="Calibri"/>
              </a:rPr>
              <a:t>reate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 a more </a:t>
            </a:r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just, sustainable world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for all.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leader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77"/>
          <a:stretch/>
        </p:blipFill>
        <p:spPr>
          <a:xfrm>
            <a:off x="375355" y="2131962"/>
            <a:ext cx="3334542" cy="1333650"/>
          </a:xfrm>
          <a:prstGeom prst="rect">
            <a:avLst/>
          </a:prstGeom>
        </p:spPr>
      </p:pic>
      <p:pic>
        <p:nvPicPr>
          <p:cNvPr id="9" name="Picture 8" descr="buildpower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8" r="38696"/>
          <a:stretch/>
        </p:blipFill>
        <p:spPr>
          <a:xfrm>
            <a:off x="6888788" y="3174362"/>
            <a:ext cx="2134735" cy="1488847"/>
          </a:xfrm>
          <a:prstGeom prst="rect">
            <a:avLst/>
          </a:prstGeom>
        </p:spPr>
      </p:pic>
      <p:pic>
        <p:nvPicPr>
          <p:cNvPr id="11" name="Picture 10" descr="STProject_logo_url_rgb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061" y="348768"/>
            <a:ext cx="4907878" cy="1631379"/>
          </a:xfrm>
          <a:prstGeom prst="rect">
            <a:avLst/>
          </a:prstGeom>
        </p:spPr>
      </p:pic>
      <p:pic>
        <p:nvPicPr>
          <p:cNvPr id="10" name="Picture 9" descr="buildpower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8" r="38696"/>
          <a:stretch/>
        </p:blipFill>
        <p:spPr>
          <a:xfrm flipH="1">
            <a:off x="5475427" y="3615465"/>
            <a:ext cx="2413966" cy="164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0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pe 272"/>
          <p:cNvPicPr preferRelativeResize="0">
            <a:picLocks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2" y="-13076"/>
            <a:ext cx="18288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DSC_8250.jp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3661400"/>
            <a:ext cx="3657380" cy="3194032"/>
          </a:xfrm>
          <a:prstGeom prst="rect">
            <a:avLst/>
          </a:prstGeom>
        </p:spPr>
      </p:pic>
      <p:pic>
        <p:nvPicPr>
          <p:cNvPr id="28" name="Shape 235"/>
          <p:cNvPicPr preferRelativeResize="0">
            <a:picLocks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0"/>
            <a:ext cx="1828800" cy="136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ATC May 2015-38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282" y="5943600"/>
            <a:ext cx="1828164" cy="914400"/>
          </a:xfrm>
          <a:prstGeom prst="rect">
            <a:avLst/>
          </a:prstGeom>
        </p:spPr>
      </p:pic>
      <p:pic>
        <p:nvPicPr>
          <p:cNvPr id="32" name="Picture 31" descr="mag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89" t="-11204" r="-2241" b="-14350"/>
          <a:stretch/>
        </p:blipFill>
        <p:spPr>
          <a:xfrm>
            <a:off x="7315202" y="2749547"/>
            <a:ext cx="1828800" cy="9144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3" name="Picture 32" descr="third-sector-new-england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65" t="-18505" r="-1488" b="-15351"/>
          <a:stretch/>
        </p:blipFill>
        <p:spPr>
          <a:xfrm>
            <a:off x="3498" y="4556083"/>
            <a:ext cx="914400" cy="910600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34" name="Picture 33" descr="haas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607" r="-13824"/>
          <a:stretch/>
        </p:blipFill>
        <p:spPr>
          <a:xfrm>
            <a:off x="7315202" y="919736"/>
            <a:ext cx="1828798" cy="451864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35" name="Picture 34" descr="Roadmap.png"/>
          <p:cNvPicPr>
            <a:picLocks/>
          </p:cNvPicPr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59" t="-20917" r="-3998" b="-24360"/>
          <a:stretch/>
        </p:blipFill>
        <p:spPr>
          <a:xfrm>
            <a:off x="5464186" y="1371600"/>
            <a:ext cx="1821853" cy="454456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3" name="Picture 2" descr="five rivers logo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"/>
          <a:stretch/>
        </p:blipFill>
        <p:spPr>
          <a:xfrm>
            <a:off x="3498" y="1825451"/>
            <a:ext cx="914400" cy="914400"/>
          </a:xfrm>
          <a:prstGeom prst="rect">
            <a:avLst/>
          </a:prstGeom>
        </p:spPr>
      </p:pic>
      <p:pic>
        <p:nvPicPr>
          <p:cNvPr id="4" name="Picture 3" descr="move to end violence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98" y="0"/>
            <a:ext cx="914400" cy="914400"/>
          </a:xfrm>
          <a:prstGeom prst="rect">
            <a:avLst/>
          </a:prstGeom>
        </p:spPr>
      </p:pic>
      <p:pic>
        <p:nvPicPr>
          <p:cNvPr id="5" name="Picture 4" descr="Movement-Strategy-Center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263" r="-14960"/>
          <a:stretch/>
        </p:blipFill>
        <p:spPr>
          <a:xfrm>
            <a:off x="2747496" y="5466683"/>
            <a:ext cx="909786" cy="1366997"/>
          </a:xfrm>
          <a:prstGeom prst="rect">
            <a:avLst/>
          </a:prstGeom>
        </p:spPr>
      </p:pic>
      <p:pic>
        <p:nvPicPr>
          <p:cNvPr id="6" name="Picture 5" descr="gs.jp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18" y="1825451"/>
            <a:ext cx="914400" cy="914400"/>
          </a:xfrm>
          <a:prstGeom prst="rect">
            <a:avLst/>
          </a:prstGeom>
        </p:spPr>
      </p:pic>
      <p:pic>
        <p:nvPicPr>
          <p:cNvPr id="48" name="Picture 47" descr="5506785335_e6a1aae702_o.jpg"/>
          <p:cNvPicPr>
            <a:picLocks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17898" y="1828799"/>
            <a:ext cx="2739702" cy="3654251"/>
          </a:xfrm>
          <a:prstGeom prst="rect">
            <a:avLst/>
          </a:prstGeom>
        </p:spPr>
      </p:pic>
      <p:pic>
        <p:nvPicPr>
          <p:cNvPr id="41" name="Shape 266"/>
          <p:cNvPicPr preferRelativeResize="0">
            <a:picLocks/>
          </p:cNvPicPr>
          <p:nvPr/>
        </p:nvPicPr>
        <p:blipFill rotWithShape="1"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8" y="914400"/>
            <a:ext cx="18288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269"/>
          <p:cNvPicPr preferRelativeResize="0">
            <a:picLocks noChangeAspect="1"/>
          </p:cNvPicPr>
          <p:nvPr/>
        </p:nvPicPr>
        <p:blipFill rotWithShape="1">
          <a:blip r:embed="rId1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657600" y="4572000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 descr="_DSC0279 copy.jpg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371600"/>
            <a:ext cx="1828799" cy="1369348"/>
          </a:xfrm>
          <a:prstGeom prst="rect">
            <a:avLst/>
          </a:prstGeom>
        </p:spPr>
      </p:pic>
      <p:pic>
        <p:nvPicPr>
          <p:cNvPr id="10" name="Picture 9" descr="stp-wye_river-2015-10-candid-18.jpg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9" y="5483051"/>
            <a:ext cx="2743200" cy="1367800"/>
          </a:xfrm>
          <a:prstGeom prst="rect">
            <a:avLst/>
          </a:prstGeom>
        </p:spPr>
      </p:pic>
      <p:pic>
        <p:nvPicPr>
          <p:cNvPr id="12" name="Picture 11" descr="_DSC0460.JPG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8" y="1832600"/>
            <a:ext cx="2742961" cy="1828800"/>
          </a:xfrm>
          <a:prstGeom prst="rect">
            <a:avLst/>
          </a:prstGeom>
        </p:spPr>
      </p:pic>
      <p:pic>
        <p:nvPicPr>
          <p:cNvPr id="13" name="Picture 12" descr="Wye and Black Lake05.jpg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2288" y="0"/>
            <a:ext cx="3649631" cy="1826055"/>
          </a:xfrm>
          <a:prstGeom prst="rect">
            <a:avLst/>
          </a:prstGeom>
        </p:spPr>
      </p:pic>
      <p:pic>
        <p:nvPicPr>
          <p:cNvPr id="15" name="Picture 14" descr="ilyse.JPG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49030" y="3202075"/>
            <a:ext cx="1815957" cy="910902"/>
          </a:xfrm>
          <a:prstGeom prst="rect">
            <a:avLst/>
          </a:prstGeom>
        </p:spPr>
      </p:pic>
      <p:pic>
        <p:nvPicPr>
          <p:cNvPr id="19" name="Picture 18" descr="darlene.JPG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00" y="2743200"/>
            <a:ext cx="914400" cy="913064"/>
          </a:xfrm>
          <a:prstGeom prst="rect">
            <a:avLst/>
          </a:prstGeom>
        </p:spPr>
      </p:pic>
      <p:pic>
        <p:nvPicPr>
          <p:cNvPr id="36" name="Picture 35" descr="rockwood_leadership_institute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896" y="3661400"/>
            <a:ext cx="1828800" cy="914400"/>
          </a:xfrm>
          <a:prstGeom prst="rect">
            <a:avLst/>
          </a:prstGeom>
        </p:spPr>
      </p:pic>
      <p:pic>
        <p:nvPicPr>
          <p:cNvPr id="52" name="Picture 51" descr="_DSC0696 copy.jpg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63" y="0"/>
            <a:ext cx="911546" cy="911853"/>
          </a:xfrm>
          <a:prstGeom prst="rect">
            <a:avLst/>
          </a:prstGeom>
        </p:spPr>
      </p:pic>
      <p:sp>
        <p:nvSpPr>
          <p:cNvPr id="47" name="Shape 314"/>
          <p:cNvSpPr/>
          <p:nvPr/>
        </p:nvSpPr>
        <p:spPr>
          <a:xfrm>
            <a:off x="-4263" y="-24286"/>
            <a:ext cx="9144000" cy="6857966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50" name="Shape 13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004235" y="533331"/>
            <a:ext cx="914400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51" name="Shape 143"/>
          <p:cNvPicPr preferRelativeResize="0">
            <a:picLocks noChangeAspect="1"/>
          </p:cNvPicPr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267302" y="533329"/>
            <a:ext cx="914400" cy="914404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53" name="Shape 14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6530369" y="533331"/>
            <a:ext cx="914400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55" name="Shape 140"/>
          <p:cNvPicPr preferRelativeResize="0">
            <a:picLocks/>
          </p:cNvPicPr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2741162" y="533333"/>
            <a:ext cx="914400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64" name="Shape 149"/>
          <p:cNvPicPr preferRelativeResize="0">
            <a:picLocks noChangeAspect="1"/>
          </p:cNvPicPr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4004230" y="1702558"/>
            <a:ext cx="914400" cy="914402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65" name="Shape 142"/>
          <p:cNvPicPr preferRelativeResize="0"/>
          <p:nvPr/>
        </p:nvPicPr>
        <p:blipFill rotWithShape="1">
          <a:blip r:embed="rId3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232" y="2871785"/>
            <a:ext cx="914400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66" name="Shape 147"/>
          <p:cNvPicPr preferRelativeResize="0">
            <a:picLocks/>
          </p:cNvPicPr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6530369" y="4049893"/>
            <a:ext cx="914400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67" name="Picture 66" descr="miya.jpg"/>
          <p:cNvPicPr>
            <a:picLocks noChangeAspect="1"/>
          </p:cNvPicPr>
          <p:nvPr/>
        </p:nvPicPr>
        <p:blipFill>
          <a:blip r:embed="rId3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098" y="1702558"/>
            <a:ext cx="914400" cy="905519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68" name="Shape 14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5267298" y="1702558"/>
            <a:ext cx="914400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69" name="Shape 146"/>
          <p:cNvPicPr preferRelativeResize="0"/>
          <p:nvPr/>
        </p:nvPicPr>
        <p:blipFill rotWithShape="1">
          <a:blip r:embed="rId3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55"/>
          <a:stretch/>
        </p:blipFill>
        <p:spPr>
          <a:xfrm>
            <a:off x="7793438" y="4049893"/>
            <a:ext cx="914400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70" name="Shape 153"/>
          <p:cNvPicPr preferRelativeResize="0"/>
          <p:nvPr/>
        </p:nvPicPr>
        <p:blipFill rotWithShape="1">
          <a:blip r:embed="rId3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3434" y="1702558"/>
            <a:ext cx="914400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sp>
        <p:nvSpPr>
          <p:cNvPr id="71" name="Shape 274"/>
          <p:cNvSpPr txBox="1">
            <a:spLocks/>
          </p:cNvSpPr>
          <p:nvPr/>
        </p:nvSpPr>
        <p:spPr>
          <a:xfrm>
            <a:off x="917898" y="4556083"/>
            <a:ext cx="2743997" cy="926966"/>
          </a:xfrm>
          <a:prstGeom prst="rect">
            <a:avLst/>
          </a:prstGeom>
          <a:solidFill>
            <a:srgbClr val="F4E827"/>
          </a:solidFill>
          <a:ln w="12700" cmpd="sng">
            <a:noFill/>
          </a:ln>
        </p:spPr>
        <p:txBody>
          <a:bodyPr vert="horz" lIns="91425" tIns="91425" rIns="91425" bIns="91425" rtlCol="0" anchor="ctr" anchorCtr="0">
            <a:noAutofit/>
          </a:bodyPr>
          <a:lstStyle>
            <a:lvl1pPr lvl="0" algn="ctr" defTabSz="457200" rtl="0" eaLnBrk="1" latinLnBrk="0" hangingPunct="1">
              <a:spcBef>
                <a:spcPts val="0"/>
              </a:spcBef>
              <a:buSzPct val="100000"/>
              <a:buNone/>
              <a:defRPr sz="30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buSzPct val="100000"/>
              <a:defRPr sz="3000"/>
            </a:lvl2pPr>
            <a:lvl3pPr lvl="2" algn="ctr" rtl="0">
              <a:spcBef>
                <a:spcPts val="0"/>
              </a:spcBef>
              <a:buSzPct val="100000"/>
              <a:defRPr sz="3000"/>
            </a:lvl3pPr>
            <a:lvl4pPr lvl="3" algn="ctr" rtl="0">
              <a:spcBef>
                <a:spcPts val="0"/>
              </a:spcBef>
              <a:buSzPct val="100000"/>
              <a:defRPr sz="3000"/>
            </a:lvl4pPr>
            <a:lvl5pPr lvl="4" algn="ctr" rtl="0">
              <a:spcBef>
                <a:spcPts val="0"/>
              </a:spcBef>
              <a:buSzPct val="100000"/>
              <a:defRPr sz="3000"/>
            </a:lvl5pPr>
            <a:lvl6pPr lvl="5" algn="ctr" rtl="0">
              <a:spcBef>
                <a:spcPts val="0"/>
              </a:spcBef>
              <a:buSzPct val="100000"/>
              <a:defRPr sz="3000"/>
            </a:lvl6pPr>
            <a:lvl7pPr lvl="6" algn="ctr" rtl="0">
              <a:spcBef>
                <a:spcPts val="0"/>
              </a:spcBef>
              <a:buSzPct val="100000"/>
              <a:defRPr sz="3000"/>
            </a:lvl7pPr>
            <a:lvl8pPr lvl="7" algn="ctr" rtl="0">
              <a:spcBef>
                <a:spcPts val="0"/>
              </a:spcBef>
              <a:buSzPct val="100000"/>
              <a:defRPr sz="3000"/>
            </a:lvl8pPr>
            <a:lvl9pPr lvl="8" algn="ctr" rtl="0">
              <a:spcBef>
                <a:spcPts val="0"/>
              </a:spcBef>
              <a:buSzPct val="100000"/>
              <a:defRPr sz="3000"/>
            </a:lvl9pPr>
          </a:lstStyle>
          <a:p>
            <a:pPr algn="l">
              <a:lnSpc>
                <a:spcPct val="70000"/>
              </a:lnSpc>
            </a:pPr>
            <a:r>
              <a:rPr lang="en-US" sz="4400" b="1" dirty="0" smtClean="0">
                <a:solidFill>
                  <a:srgbClr val="000000"/>
                </a:solidFill>
              </a:rPr>
              <a:t> Wye </a:t>
            </a:r>
            <a:r>
              <a:rPr lang="en-US" sz="4400" dirty="0" smtClean="0">
                <a:solidFill>
                  <a:srgbClr val="000000"/>
                </a:solidFill>
              </a:rPr>
              <a:t>River</a:t>
            </a:r>
            <a:endParaRPr lang="en" sz="4400" dirty="0">
              <a:solidFill>
                <a:srgbClr val="000000"/>
              </a:solidFill>
            </a:endParaRPr>
          </a:p>
        </p:txBody>
      </p:sp>
      <p:pic>
        <p:nvPicPr>
          <p:cNvPr id="88" name="Shape 135"/>
          <p:cNvPicPr preferRelativeResize="0">
            <a:picLocks noChangeAspect="1"/>
          </p:cNvPicPr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2741162" y="1702558"/>
            <a:ext cx="914400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89" name="Shape 134"/>
          <p:cNvPicPr preferRelativeResize="0">
            <a:picLocks noChangeAspect="1"/>
          </p:cNvPicPr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7793434" y="533331"/>
            <a:ext cx="914400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90" name="Shape 136"/>
          <p:cNvPicPr preferRelativeResize="0">
            <a:picLocks noChangeAspect="1"/>
          </p:cNvPicPr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2741166" y="2871785"/>
            <a:ext cx="914398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91" name="Shape 137"/>
          <p:cNvPicPr preferRelativeResize="0">
            <a:picLocks noChangeAspect="1"/>
          </p:cNvPicPr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478098" y="2880666"/>
            <a:ext cx="914396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92" name="Shape 138"/>
          <p:cNvPicPr preferRelativeResize="0">
            <a:picLocks noChangeAspect="1"/>
          </p:cNvPicPr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6530369" y="2871785"/>
            <a:ext cx="914400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97" name="Shape 145"/>
          <p:cNvPicPr preferRelativeResize="0">
            <a:picLocks noChangeAspect="1"/>
          </p:cNvPicPr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5267306" y="4049893"/>
            <a:ext cx="914396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100" name="Shape 150"/>
          <p:cNvPicPr preferRelativeResize="0">
            <a:picLocks noChangeAspect="1"/>
          </p:cNvPicPr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7793438" y="2880666"/>
            <a:ext cx="914396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101" name="Shape 151"/>
          <p:cNvPicPr preferRelativeResize="0">
            <a:picLocks noChangeAspect="1"/>
          </p:cNvPicPr>
          <p:nvPr/>
        </p:nvPicPr>
        <p:blipFill rotWithShape="1">
          <a:blip r:embed="rId4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101" y="533331"/>
            <a:ext cx="914400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102" name="Shape 152"/>
          <p:cNvPicPr preferRelativeResize="0">
            <a:picLocks noChangeAspect="1"/>
          </p:cNvPicPr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6530368" y="1702560"/>
            <a:ext cx="914400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110" name="Picture 109" descr="scott-reed.jpg"/>
          <p:cNvPicPr>
            <a:picLocks noChangeAspect="1"/>
          </p:cNvPicPr>
          <p:nvPr/>
        </p:nvPicPr>
        <p:blipFill>
          <a:blip r:embed="rId4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300" y="2871785"/>
            <a:ext cx="914400" cy="914400"/>
          </a:xfrm>
          <a:prstGeom prst="ellipse">
            <a:avLst/>
          </a:prstGeom>
          <a:ln w="28575" cap="rnd" cmpd="sng">
            <a:solidFill>
              <a:schemeClr val="bg1"/>
            </a:solidFill>
          </a:ln>
          <a:effectLst/>
        </p:spPr>
      </p:pic>
      <p:pic>
        <p:nvPicPr>
          <p:cNvPr id="112" name="Picture 111" descr="STProject_logo_url-CS5.eps"/>
          <p:cNvPicPr>
            <a:picLocks noChangeAspect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7268"/>
          <a:stretch/>
        </p:blipFill>
        <p:spPr>
          <a:xfrm>
            <a:off x="6211706" y="5648475"/>
            <a:ext cx="2927892" cy="10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5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1. Background</a:t>
            </a:r>
            <a:r>
              <a:rPr lang="en-US" sz="3600" dirty="0" smtClean="0">
                <a:solidFill>
                  <a:srgbClr val="C45730"/>
                </a:solidFill>
              </a:rPr>
              <a:t/>
            </a:r>
            <a:br>
              <a:rPr lang="en-US" sz="3600" dirty="0" smtClean="0">
                <a:solidFill>
                  <a:srgbClr val="C45730"/>
                </a:solidFill>
              </a:rPr>
            </a:br>
            <a:r>
              <a:rPr lang="en-US" sz="3600" dirty="0" smtClean="0">
                <a:solidFill>
                  <a:srgbClr val="C45730"/>
                </a:solidFill>
              </a:rPr>
              <a:t>2. Why experiment?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3. What do we mean by “experimentation”?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4. How do we experiment effectively?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5. What are we learning?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 TWO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4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asterThan20">
      <a:dk1>
        <a:srgbClr val="000000"/>
      </a:dk1>
      <a:lt1>
        <a:srgbClr val="FFFFFF"/>
      </a:lt1>
      <a:dk2>
        <a:srgbClr val="BFD1C4"/>
      </a:dk2>
      <a:lt2>
        <a:srgbClr val="599393"/>
      </a:lt2>
      <a:accent1>
        <a:srgbClr val="C45730"/>
      </a:accent1>
      <a:accent2>
        <a:srgbClr val="951414"/>
      </a:accent2>
      <a:accent3>
        <a:srgbClr val="DE7F2D"/>
      </a:accent3>
      <a:accent4>
        <a:srgbClr val="FEBF4D"/>
      </a:accent4>
      <a:accent5>
        <a:srgbClr val="00764D"/>
      </a:accent5>
      <a:accent6>
        <a:srgbClr val="004E7D"/>
      </a:accent6>
      <a:hlink>
        <a:srgbClr val="599393"/>
      </a:hlink>
      <a:folHlink>
        <a:srgbClr val="599393"/>
      </a:folHlink>
    </a:clrScheme>
    <a:fontScheme name="FasterThan20">
      <a:majorFont>
        <a:latin typeface="Signika Semibold"/>
        <a:ea typeface=""/>
        <a:cs typeface=""/>
        <a:font script="Jpan" typeface="小塚ゴシック Pr6N H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erriweather Sans Light"/>
        <a:ea typeface=""/>
        <a:cs typeface=""/>
        <a:font script="Jpan" typeface="小塚ゴシック Pr6N R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4868</TotalTime>
  <Words>1312</Words>
  <Application>Microsoft Macintosh PowerPoint</Application>
  <PresentationFormat>On-screen Show (4:3)</PresentationFormat>
  <Paragraphs>290</Paragraphs>
  <Slides>40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Getting Real About Experimentation</vt:lpstr>
      <vt:lpstr>1. Background 2. Why experiment? 3. What do we mean by “experimentation”? 4. How do we experiment effectively? 5. What are we learning?</vt:lpstr>
      <vt:lpstr>1. Background 2. Why experiment? 3. What do we mean by “experimentation”? 4. How do we experiment effectively? 5. What are we learning?</vt:lpstr>
      <vt:lpstr>None of this  is new...</vt:lpstr>
      <vt:lpstr>... but it’s hard</vt:lpstr>
      <vt:lpstr>It requires practice</vt:lpstr>
      <vt:lpstr>PowerPoint Presentation</vt:lpstr>
      <vt:lpstr>PowerPoint Presentation</vt:lpstr>
      <vt:lpstr>1. Background 2. Why experiment? 3. What do we mean by “experimentation”? 4. How do we experiment effectively? 5. What are we learning?</vt:lpstr>
      <vt:lpstr>PowerPoint Presentation</vt:lpstr>
      <vt:lpstr>PowerPoint Presentation</vt:lpstr>
      <vt:lpstr>1. Background 2. Why experiment? 3. What do we mean by “experimentation”? 4. How do we experiment effectively? 5. What are we learning?</vt:lpstr>
      <vt:lpstr>“experimentation”    =</vt:lpstr>
      <vt:lpstr>PowerPoint Presentation</vt:lpstr>
      <vt:lpstr>PowerPoint Presentation</vt:lpstr>
      <vt:lpstr>This stuff is hard</vt:lpstr>
      <vt:lpstr>It requires practice</vt:lpstr>
      <vt:lpstr>A good experimentation process supports you through different stages of development...</vt:lpstr>
      <vt:lpstr>1. Background 2. Why experiment? 3. What do we mean by “experimentation”? 4. How do we experiment effectively? 5. What are we learning?</vt:lpstr>
      <vt:lpstr>PowerPoint Presentation</vt:lpstr>
      <vt:lpstr>PowerPoint Presentation</vt:lpstr>
      <vt:lpstr>Design + Discovery Templates</vt:lpstr>
      <vt:lpstr>Dashboard</vt:lpstr>
      <vt:lpstr>STP Experiments (Sep 2015-May 2016)</vt:lpstr>
      <vt:lpstr>STP Experiments (Sep 2015-May 2016)</vt:lpstr>
      <vt:lpstr>STP Experiments (Sep 2015-May 2016)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Background 2. Why experiment? 3. What do we mean by “experimentation”? 4. How do we experiment effectively? 5. What are we learning?</vt:lpstr>
      <vt:lpstr>This stuff is hard</vt:lpstr>
      <vt:lpstr>It requires practice</vt:lpstr>
      <vt:lpstr>More Information</vt:lpstr>
      <vt:lpstr>PowerPoint Presentation</vt:lpstr>
    </vt:vector>
  </TitlesOfParts>
  <Company>words &amp;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Wu</dc:creator>
  <cp:lastModifiedBy>Eugene Kim</cp:lastModifiedBy>
  <cp:revision>334</cp:revision>
  <cp:lastPrinted>2014-12-15T18:32:33Z</cp:lastPrinted>
  <dcterms:created xsi:type="dcterms:W3CDTF">2014-12-09T19:20:30Z</dcterms:created>
  <dcterms:modified xsi:type="dcterms:W3CDTF">2016-05-26T12:55:31Z</dcterms:modified>
</cp:coreProperties>
</file>